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3"/>
  </p:notesMasterIdLst>
  <p:handoutMasterIdLst>
    <p:handoutMasterId r:id="rId14"/>
  </p:handoutMasterIdLst>
  <p:sldIdLst>
    <p:sldId id="256" r:id="rId2"/>
    <p:sldId id="270" r:id="rId3"/>
    <p:sldId id="281" r:id="rId4"/>
    <p:sldId id="282" r:id="rId5"/>
    <p:sldId id="257" r:id="rId6"/>
    <p:sldId id="275" r:id="rId7"/>
    <p:sldId id="276" r:id="rId8"/>
    <p:sldId id="277" r:id="rId9"/>
    <p:sldId id="283" r:id="rId10"/>
    <p:sldId id="269"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ECC"/>
    <a:srgbClr val="06B2AA"/>
    <a:srgbClr val="059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7952" autoAdjust="0"/>
  </p:normalViewPr>
  <p:slideViewPr>
    <p:cSldViewPr snapToGrid="0">
      <p:cViewPr varScale="1">
        <p:scale>
          <a:sx n="117" d="100"/>
          <a:sy n="117" d="100"/>
        </p:scale>
        <p:origin x="-2196" y="-102"/>
      </p:cViewPr>
      <p:guideLst>
        <p:guide orient="horz" pos="2160"/>
        <p:guide pos="3109"/>
      </p:guideLst>
    </p:cSldViewPr>
  </p:slideViewPr>
  <p:notesTextViewPr>
    <p:cViewPr>
      <p:scale>
        <a:sx n="100" d="100"/>
        <a:sy n="100" d="100"/>
      </p:scale>
      <p:origin x="0" y="0"/>
    </p:cViewPr>
  </p:notesTextViewPr>
  <p:sorterViewPr>
    <p:cViewPr varScale="1">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5F00A1-131A-1A47-8018-C236931F20B0}" type="datetimeFigureOut">
              <a:rPr lang="en-US" smtClean="0"/>
              <a:t>1/30/2020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48B817-BD7D-8248-BB28-9A7BF6772F5C}" type="slidenum">
              <a:rPr lang="en-US" smtClean="0"/>
              <a:t>‹Nº›</a:t>
            </a:fld>
            <a:endParaRPr lang="en-US"/>
          </a:p>
        </p:txBody>
      </p:sp>
    </p:spTree>
    <p:extLst>
      <p:ext uri="{BB962C8B-B14F-4D97-AF65-F5344CB8AC3E}">
        <p14:creationId xmlns:p14="http://schemas.microsoft.com/office/powerpoint/2010/main" val="1264822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016CD-70FF-CF42-9BB6-AB44E97C24D4}"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4F66A-0DB7-0345-B7BB-897372546405}" type="slidenum">
              <a:rPr lang="en-US" smtClean="0"/>
              <a:t>‹Nº›</a:t>
            </a:fld>
            <a:endParaRPr lang="en-US"/>
          </a:p>
        </p:txBody>
      </p:sp>
    </p:spTree>
    <p:extLst>
      <p:ext uri="{BB962C8B-B14F-4D97-AF65-F5344CB8AC3E}">
        <p14:creationId xmlns:p14="http://schemas.microsoft.com/office/powerpoint/2010/main" val="40313585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54F66A-0DB7-0345-B7BB-897372546405}" type="slidenum">
              <a:rPr lang="en-US" smtClean="0"/>
              <a:t>4</a:t>
            </a:fld>
            <a:endParaRPr lang="en-US"/>
          </a:p>
        </p:txBody>
      </p:sp>
    </p:spTree>
    <p:extLst>
      <p:ext uri="{BB962C8B-B14F-4D97-AF65-F5344CB8AC3E}">
        <p14:creationId xmlns:p14="http://schemas.microsoft.com/office/powerpoint/2010/main" val="332435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54F66A-0DB7-0345-B7BB-897372546405}" type="slidenum">
              <a:rPr lang="en-US" smtClean="0"/>
              <a:t>5</a:t>
            </a:fld>
            <a:endParaRPr lang="en-US"/>
          </a:p>
        </p:txBody>
      </p:sp>
    </p:spTree>
    <p:extLst>
      <p:ext uri="{BB962C8B-B14F-4D97-AF65-F5344CB8AC3E}">
        <p14:creationId xmlns:p14="http://schemas.microsoft.com/office/powerpoint/2010/main" val="78804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954F66A-0DB7-0345-B7BB-897372546405}" type="slidenum">
              <a:rPr lang="en-US" smtClean="0"/>
              <a:t>6</a:t>
            </a:fld>
            <a:endParaRPr lang="en-US"/>
          </a:p>
        </p:txBody>
      </p:sp>
    </p:spTree>
    <p:extLst>
      <p:ext uri="{BB962C8B-B14F-4D97-AF65-F5344CB8AC3E}">
        <p14:creationId xmlns:p14="http://schemas.microsoft.com/office/powerpoint/2010/main" val="633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latin typeface="Avenir Medium"/>
            </a:endParaRPr>
          </a:p>
          <a:p>
            <a:endParaRPr lang="en-US" dirty="0"/>
          </a:p>
        </p:txBody>
      </p:sp>
      <p:sp>
        <p:nvSpPr>
          <p:cNvPr id="4" name="Slide Number Placeholder 3"/>
          <p:cNvSpPr>
            <a:spLocks noGrp="1"/>
          </p:cNvSpPr>
          <p:nvPr>
            <p:ph type="sldNum" sz="quarter" idx="10"/>
          </p:nvPr>
        </p:nvSpPr>
        <p:spPr/>
        <p:txBody>
          <a:bodyPr/>
          <a:lstStyle/>
          <a:p>
            <a:fld id="{7954F66A-0DB7-0345-B7BB-897372546405}" type="slidenum">
              <a:rPr lang="en-US" smtClean="0"/>
              <a:t>7</a:t>
            </a:fld>
            <a:endParaRPr lang="en-US"/>
          </a:p>
        </p:txBody>
      </p:sp>
    </p:spTree>
    <p:extLst>
      <p:ext uri="{BB962C8B-B14F-4D97-AF65-F5344CB8AC3E}">
        <p14:creationId xmlns:p14="http://schemas.microsoft.com/office/powerpoint/2010/main" val="152809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4F66A-0DB7-0345-B7BB-897372546405}" type="slidenum">
              <a:rPr lang="en-US" smtClean="0"/>
              <a:t>8</a:t>
            </a:fld>
            <a:endParaRPr lang="en-US"/>
          </a:p>
        </p:txBody>
      </p:sp>
    </p:spTree>
    <p:extLst>
      <p:ext uri="{BB962C8B-B14F-4D97-AF65-F5344CB8AC3E}">
        <p14:creationId xmlns:p14="http://schemas.microsoft.com/office/powerpoint/2010/main" val="131134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4F66A-0DB7-0345-B7BB-897372546405}" type="slidenum">
              <a:rPr lang="en-US" smtClean="0"/>
              <a:t>9</a:t>
            </a:fld>
            <a:endParaRPr lang="en-US"/>
          </a:p>
        </p:txBody>
      </p:sp>
    </p:spTree>
    <p:extLst>
      <p:ext uri="{BB962C8B-B14F-4D97-AF65-F5344CB8AC3E}">
        <p14:creationId xmlns:p14="http://schemas.microsoft.com/office/powerpoint/2010/main" val="344311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4F66A-0DB7-0345-B7BB-897372546405}" type="slidenum">
              <a:rPr lang="en-US" smtClean="0"/>
              <a:t>10</a:t>
            </a:fld>
            <a:endParaRPr lang="en-US"/>
          </a:p>
        </p:txBody>
      </p:sp>
    </p:spTree>
    <p:extLst>
      <p:ext uri="{BB962C8B-B14F-4D97-AF65-F5344CB8AC3E}">
        <p14:creationId xmlns:p14="http://schemas.microsoft.com/office/powerpoint/2010/main" val="38375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B2245AC-A13C-D646-85C8-8D27C29C88B8}" type="datetime1">
              <a:rPr lang="es-ES" smtClean="0"/>
              <a:t>30/01/2020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163698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A02F8F0C-839C-3041-BA6B-6219C6880120}" type="datetime1">
              <a:rPr lang="es-ES" smtClean="0"/>
              <a:t>30/01/2020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362456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418EAAF2-47EB-9946-928E-7B694199F3FA}" type="datetime1">
              <a:rPr lang="es-ES" smtClean="0"/>
              <a:t>30/01/2020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174700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092EA00-3BBA-DA43-8419-0A985B7089AC}" type="datetime1">
              <a:rPr lang="es-ES" smtClean="0"/>
              <a:t>30/01/2020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29106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A9D6DB92-205F-1B4E-89C4-307FA0CB897A}" type="datetime1">
              <a:rPr lang="es-ES" smtClean="0"/>
              <a:t>30/01/2020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270348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C155B8C9-CCA8-CF45-808D-D9E84ECB6B0E}" type="datetime1">
              <a:rPr lang="es-ES" smtClean="0"/>
              <a:t>30/01/2020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161288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D7115571-6098-F24D-8AF1-28571A63F49F}" type="datetime1">
              <a:rPr lang="es-ES" smtClean="0"/>
              <a:t>30/01/2020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420829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09E61A29-60DD-9A49-8F4B-6C38DD2EF94E}" type="datetime1">
              <a:rPr lang="es-ES" smtClean="0"/>
              <a:t>30/01/2020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56966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800B0-A607-2341-922D-8583AC008A94}" type="datetime1">
              <a:rPr lang="es-ES" smtClean="0"/>
              <a:t>30/01/2020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71844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980FAFF9-7FEE-414E-BCDA-C1EDCAB8771C}" type="datetime1">
              <a:rPr lang="es-ES" smtClean="0"/>
              <a:t>30/01/2020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400399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C2147E5-4A32-614D-BAF8-8F29DE86516B}" type="datetime1">
              <a:rPr lang="es-ES" smtClean="0"/>
              <a:t>30/01/2020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B8A577-B98F-E349-B5BC-B73037BEBF26}" type="slidenum">
              <a:rPr lang="en-US" smtClean="0"/>
              <a:t>‹Nº›</a:t>
            </a:fld>
            <a:endParaRPr lang="en-US"/>
          </a:p>
        </p:txBody>
      </p:sp>
    </p:spTree>
    <p:extLst>
      <p:ext uri="{BB962C8B-B14F-4D97-AF65-F5344CB8AC3E}">
        <p14:creationId xmlns:p14="http://schemas.microsoft.com/office/powerpoint/2010/main" val="392958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CC8D3-63BF-604E-8647-EB1BD583573A}" type="datetime1">
              <a:rPr lang="es-ES" smtClean="0"/>
              <a:t>30/01/2020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8A577-B98F-E349-B5BC-B73037BEBF26}" type="slidenum">
              <a:rPr lang="en-US" smtClean="0"/>
              <a:t>‹Nº›</a:t>
            </a:fld>
            <a:endParaRPr lang="en-US"/>
          </a:p>
        </p:txBody>
      </p:sp>
    </p:spTree>
    <p:extLst>
      <p:ext uri="{BB962C8B-B14F-4D97-AF65-F5344CB8AC3E}">
        <p14:creationId xmlns:p14="http://schemas.microsoft.com/office/powerpoint/2010/main" val="400861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share4rare.org" TargetMode="External"/><Relationship Id="rId2" Type="http://schemas.openxmlformats.org/officeDocument/2006/relationships/hyperlink" Target="http://www.share4rare.org/"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56" y="464057"/>
            <a:ext cx="10105233" cy="1470025"/>
          </a:xfrm>
        </p:spPr>
        <p:txBody>
          <a:bodyPr>
            <a:normAutofit/>
          </a:bodyPr>
          <a:lstStyle/>
          <a:p>
            <a:r>
              <a:rPr lang="en-US" sz="3600" b="1" dirty="0" smtClean="0">
                <a:solidFill>
                  <a:schemeClr val="tx2">
                    <a:lumMod val="75000"/>
                  </a:schemeClr>
                </a:solidFill>
                <a:latin typeface="Avenir Heavy"/>
                <a:cs typeface="Avenir Heavy"/>
              </a:rPr>
              <a:t>Yo de mayor quiero ser investigador</a:t>
            </a:r>
            <a:endParaRPr lang="en-US" sz="3600" b="1" dirty="0">
              <a:solidFill>
                <a:schemeClr val="tx2">
                  <a:lumMod val="75000"/>
                </a:schemeClr>
              </a:solidFill>
              <a:latin typeface="Avenir Heavy"/>
              <a:cs typeface="Avenir Heavy"/>
            </a:endParaRPr>
          </a:p>
        </p:txBody>
      </p:sp>
      <p:sp>
        <p:nvSpPr>
          <p:cNvPr id="3" name="Subtitle 2"/>
          <p:cNvSpPr>
            <a:spLocks noGrp="1"/>
          </p:cNvSpPr>
          <p:nvPr>
            <p:ph type="subTitle" idx="1"/>
          </p:nvPr>
        </p:nvSpPr>
        <p:spPr>
          <a:xfrm>
            <a:off x="0" y="5228229"/>
            <a:ext cx="9144000" cy="1752600"/>
          </a:xfrm>
        </p:spPr>
        <p:txBody>
          <a:bodyPr>
            <a:normAutofit/>
          </a:bodyPr>
          <a:lstStyle/>
          <a:p>
            <a:endParaRPr lang="es-ES" sz="1800" dirty="0" smtClean="0">
              <a:solidFill>
                <a:schemeClr val="tx1"/>
              </a:solidFill>
              <a:latin typeface="Avenir Heavy"/>
              <a:cs typeface="Avenir Heavy"/>
            </a:endParaRPr>
          </a:p>
          <a:p>
            <a:r>
              <a:rPr lang="es-ES" sz="1800" dirty="0" smtClean="0">
                <a:solidFill>
                  <a:schemeClr val="tx1"/>
                </a:solidFill>
                <a:latin typeface="Avenir Heavy"/>
                <a:cs typeface="Avenir Heavy"/>
              </a:rPr>
              <a:t>Un </a:t>
            </a:r>
            <a:r>
              <a:rPr lang="es-ES" sz="1800" dirty="0">
                <a:solidFill>
                  <a:schemeClr val="tx1"/>
                </a:solidFill>
                <a:latin typeface="Avenir Heavy"/>
                <a:cs typeface="Avenir Heavy"/>
              </a:rPr>
              <a:t>cuento </a:t>
            </a:r>
            <a:r>
              <a:rPr lang="es-ES" sz="1800" dirty="0" smtClean="0">
                <a:solidFill>
                  <a:schemeClr val="tx1"/>
                </a:solidFill>
                <a:latin typeface="Avenir Heavy"/>
                <a:cs typeface="Avenir Heavy"/>
              </a:rPr>
              <a:t>dedicado a difundir la importancia de la investigación </a:t>
            </a:r>
          </a:p>
          <a:p>
            <a:r>
              <a:rPr lang="es-ES_tradnl" sz="1800" dirty="0" smtClean="0">
                <a:solidFill>
                  <a:schemeClr val="tx1"/>
                </a:solidFill>
                <a:latin typeface="Avenir Heavy"/>
                <a:cs typeface="Avenir Heavy"/>
              </a:rPr>
              <a:t>de </a:t>
            </a:r>
            <a:r>
              <a:rPr lang="es-ES_tradnl" sz="1800" dirty="0">
                <a:solidFill>
                  <a:schemeClr val="tx1"/>
                </a:solidFill>
                <a:latin typeface="Avenir Heavy"/>
                <a:cs typeface="Avenir Heavy"/>
              </a:rPr>
              <a:t>las enfermedades poco frecuentes que afectan a niños</a:t>
            </a:r>
            <a:r>
              <a:rPr lang="es-ES_tradnl" sz="1800" dirty="0" smtClean="0">
                <a:solidFill>
                  <a:schemeClr val="tx1"/>
                </a:solidFill>
                <a:latin typeface="Avenir Heavy"/>
                <a:cs typeface="Avenir Heavy"/>
              </a:rPr>
              <a:t>.</a:t>
            </a:r>
          </a:p>
          <a:p>
            <a:endParaRPr lang="es-ES_tradnl" sz="1100" dirty="0">
              <a:solidFill>
                <a:schemeClr val="tx1"/>
              </a:solidFill>
              <a:latin typeface="Avenir Heavy"/>
              <a:cs typeface="Avenir Heavy"/>
            </a:endParaRPr>
          </a:p>
          <a:p>
            <a:r>
              <a:rPr lang="es-ES" sz="1600" dirty="0" smtClean="0">
                <a:solidFill>
                  <a:schemeClr val="tx1"/>
                </a:solidFill>
                <a:latin typeface="Avenir Heavy"/>
                <a:cs typeface="Avenir Heavy"/>
              </a:rPr>
              <a:t> Escrito </a:t>
            </a:r>
            <a:r>
              <a:rPr lang="es-ES" sz="1600" dirty="0">
                <a:solidFill>
                  <a:schemeClr val="tx1"/>
                </a:solidFill>
                <a:latin typeface="Avenir Heavy"/>
                <a:cs typeface="Avenir Heavy"/>
              </a:rPr>
              <a:t>e ilustrado por Florentina Rodríguez</a:t>
            </a:r>
            <a:endParaRPr lang="es-ES_tradnl" sz="1600" dirty="0">
              <a:solidFill>
                <a:schemeClr val="tx1"/>
              </a:solidFill>
              <a:latin typeface="Avenir Heavy"/>
              <a:cs typeface="Avenir Heavy"/>
            </a:endParaRPr>
          </a:p>
          <a:p>
            <a:endParaRPr lang="en-US" sz="1800" dirty="0">
              <a:solidFill>
                <a:schemeClr val="tx1"/>
              </a:solidFill>
              <a:latin typeface="Avenir Heavy"/>
              <a:cs typeface="Avenir Heavy"/>
            </a:endParaRPr>
          </a:p>
        </p:txBody>
      </p:sp>
      <p:sp>
        <p:nvSpPr>
          <p:cNvPr id="5" name="Rectangle 4"/>
          <p:cNvSpPr/>
          <p:nvPr/>
        </p:nvSpPr>
        <p:spPr>
          <a:xfrm>
            <a:off x="-1" y="0"/>
            <a:ext cx="775607"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pic>
        <p:nvPicPr>
          <p:cNvPr id="4" name="Imagen 3"/>
          <p:cNvPicPr>
            <a:picLocks noChangeAspect="1"/>
          </p:cNvPicPr>
          <p:nvPr/>
        </p:nvPicPr>
        <p:blipFill>
          <a:blip r:embed="rId2"/>
          <a:stretch>
            <a:fillRect/>
          </a:stretch>
        </p:blipFill>
        <p:spPr>
          <a:xfrm>
            <a:off x="2432261" y="1531460"/>
            <a:ext cx="5088975" cy="3942384"/>
          </a:xfrm>
          <a:prstGeom prst="rect">
            <a:avLst/>
          </a:prstGeom>
        </p:spPr>
      </p:pic>
      <p:pic>
        <p:nvPicPr>
          <p:cNvPr id="9" name="Picture 3" descr="C:\Users\aariase\Documents\LOGOS\Hospital angles\SJD_LogoH_EN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209" y="217113"/>
            <a:ext cx="3922501" cy="577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201" y="189770"/>
            <a:ext cx="3088119" cy="632366"/>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84960" y="5064396"/>
            <a:ext cx="2345526" cy="501457"/>
          </a:xfrm>
          <a:prstGeom prst="rect">
            <a:avLst/>
          </a:prstGeom>
        </p:spPr>
      </p:pic>
    </p:spTree>
    <p:extLst>
      <p:ext uri="{BB962C8B-B14F-4D97-AF65-F5344CB8AC3E}">
        <p14:creationId xmlns:p14="http://schemas.microsoft.com/office/powerpoint/2010/main" val="94899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B8A577-B98F-E349-B5BC-B73037BEBF26}" type="slidenum">
              <a:rPr lang="en-US" sz="2800" smtClean="0">
                <a:solidFill>
                  <a:srgbClr val="000000"/>
                </a:solidFill>
              </a:rPr>
              <a:t>11</a:t>
            </a:fld>
            <a:endParaRPr lang="en-US" sz="2800">
              <a:solidFill>
                <a:srgbClr val="000000"/>
              </a:solidFill>
            </a:endParaRPr>
          </a:p>
        </p:txBody>
      </p:sp>
      <p:sp>
        <p:nvSpPr>
          <p:cNvPr id="3" name="TextBox 2"/>
          <p:cNvSpPr txBox="1"/>
          <p:nvPr/>
        </p:nvSpPr>
        <p:spPr>
          <a:xfrm>
            <a:off x="1036864" y="326797"/>
            <a:ext cx="7716607" cy="5047536"/>
          </a:xfrm>
          <a:prstGeom prst="rect">
            <a:avLst/>
          </a:prstGeom>
          <a:noFill/>
        </p:spPr>
        <p:txBody>
          <a:bodyPr wrap="square" rtlCol="0">
            <a:spAutoFit/>
          </a:bodyPr>
          <a:lstStyle/>
          <a:p>
            <a:r>
              <a:rPr lang="en-US" sz="1400" b="1" dirty="0" err="1" smtClean="0">
                <a:latin typeface="Avenir Medium"/>
                <a:cs typeface="Avenir Medium"/>
              </a:rPr>
              <a:t>Sobre</a:t>
            </a:r>
            <a:r>
              <a:rPr lang="en-US" sz="1400" b="1" dirty="0" smtClean="0">
                <a:latin typeface="Avenir Medium"/>
                <a:cs typeface="Avenir Medium"/>
              </a:rPr>
              <a:t> el </a:t>
            </a:r>
            <a:r>
              <a:rPr lang="en-US" sz="1400" b="1" dirty="0" err="1" smtClean="0">
                <a:latin typeface="Avenir Medium"/>
                <a:cs typeface="Avenir Medium"/>
              </a:rPr>
              <a:t>Síndrome</a:t>
            </a:r>
            <a:r>
              <a:rPr lang="en-US" sz="1400" b="1" dirty="0" smtClean="0">
                <a:latin typeface="Avenir Medium"/>
                <a:cs typeface="Avenir Medium"/>
              </a:rPr>
              <a:t> de </a:t>
            </a:r>
            <a:r>
              <a:rPr lang="en-US" sz="1400" b="1" dirty="0" err="1" smtClean="0">
                <a:latin typeface="Avenir Medium"/>
                <a:cs typeface="Avenir Medium"/>
              </a:rPr>
              <a:t>Potocki</a:t>
            </a:r>
            <a:r>
              <a:rPr lang="en-US" sz="1400" b="1" dirty="0" smtClean="0">
                <a:latin typeface="Avenir Medium"/>
                <a:cs typeface="Avenir Medium"/>
              </a:rPr>
              <a:t> - </a:t>
            </a:r>
            <a:r>
              <a:rPr lang="en-US" sz="1400" b="1" dirty="0" err="1" smtClean="0">
                <a:latin typeface="Avenir Medium"/>
                <a:cs typeface="Avenir Medium"/>
              </a:rPr>
              <a:t>Lupski</a:t>
            </a:r>
            <a:endParaRPr lang="es-ES_tradnl" sz="1400" dirty="0" smtClean="0">
              <a:latin typeface="Avenir Medium"/>
              <a:cs typeface="Avenir Medium"/>
            </a:endParaRPr>
          </a:p>
          <a:p>
            <a:pPr>
              <a:spcAft>
                <a:spcPts val="0"/>
              </a:spcAft>
            </a:pPr>
            <a:endParaRPr lang="es-ES" sz="1400" dirty="0">
              <a:latin typeface="Avenir Medium"/>
              <a:cs typeface="Avenir Medium"/>
            </a:endParaRPr>
          </a:p>
          <a:p>
            <a:pPr>
              <a:spcAft>
                <a:spcPts val="0"/>
              </a:spcAft>
            </a:pPr>
            <a:r>
              <a:rPr lang="en-US" sz="1400" dirty="0">
                <a:latin typeface="Avenir Medium"/>
                <a:cs typeface="Avenir Medium"/>
              </a:rPr>
              <a:t>El </a:t>
            </a:r>
            <a:r>
              <a:rPr lang="en-US" sz="1400" dirty="0" err="1">
                <a:latin typeface="Avenir Medium"/>
                <a:cs typeface="Avenir Medium"/>
              </a:rPr>
              <a:t>Síndrome</a:t>
            </a:r>
            <a:r>
              <a:rPr lang="en-US" sz="1400" dirty="0">
                <a:latin typeface="Avenir Medium"/>
                <a:cs typeface="Avenir Medium"/>
              </a:rPr>
              <a:t> de </a:t>
            </a:r>
            <a:r>
              <a:rPr lang="en-US" sz="1400" dirty="0" err="1">
                <a:latin typeface="Avenir Medium"/>
                <a:cs typeface="Avenir Medium"/>
              </a:rPr>
              <a:t>Potocki-Lupski</a:t>
            </a:r>
            <a:r>
              <a:rPr lang="en-US" sz="1400" dirty="0">
                <a:latin typeface="Avenir Medium"/>
                <a:cs typeface="Avenir Medium"/>
              </a:rPr>
              <a:t> (LPT) </a:t>
            </a:r>
            <a:r>
              <a:rPr lang="en-US" sz="1400" dirty="0" err="1">
                <a:latin typeface="Avenir Medium"/>
                <a:cs typeface="Avenir Medium"/>
              </a:rPr>
              <a:t>es</a:t>
            </a:r>
            <a:r>
              <a:rPr lang="en-US" sz="1400" dirty="0">
                <a:latin typeface="Avenir Medium"/>
                <a:cs typeface="Avenir Medium"/>
              </a:rPr>
              <a:t> </a:t>
            </a:r>
            <a:r>
              <a:rPr lang="en-US" sz="1400" dirty="0" err="1">
                <a:latin typeface="Avenir Medium"/>
                <a:cs typeface="Avenir Medium"/>
              </a:rPr>
              <a:t>una</a:t>
            </a:r>
            <a:r>
              <a:rPr lang="en-US" sz="1400" dirty="0">
                <a:latin typeface="Avenir Medium"/>
                <a:cs typeface="Avenir Medium"/>
              </a:rPr>
              <a:t> </a:t>
            </a:r>
            <a:r>
              <a:rPr lang="en-US" sz="1400" dirty="0" err="1">
                <a:latin typeface="Avenir Medium"/>
                <a:cs typeface="Avenir Medium"/>
              </a:rPr>
              <a:t>microduplicación</a:t>
            </a:r>
            <a:r>
              <a:rPr lang="en-US" sz="1400" dirty="0">
                <a:latin typeface="Avenir Medium"/>
                <a:cs typeface="Avenir Medium"/>
              </a:rPr>
              <a:t> del </a:t>
            </a:r>
            <a:r>
              <a:rPr lang="en-US" sz="1400" dirty="0" err="1">
                <a:latin typeface="Avenir Medium"/>
                <a:cs typeface="Avenir Medium"/>
              </a:rPr>
              <a:t>cromosoma</a:t>
            </a:r>
            <a:r>
              <a:rPr lang="en-US" sz="1400" dirty="0">
                <a:latin typeface="Avenir Medium"/>
                <a:cs typeface="Avenir Medium"/>
              </a:rPr>
              <a:t> 17 (17p11.2) (OMIM # 610883). </a:t>
            </a:r>
            <a:r>
              <a:rPr lang="en-US" sz="1400" dirty="0" err="1">
                <a:latin typeface="Avenir Medium"/>
                <a:cs typeface="Avenir Medium"/>
              </a:rPr>
              <a:t>Sus</a:t>
            </a:r>
            <a:r>
              <a:rPr lang="en-US" sz="1400" dirty="0">
                <a:latin typeface="Avenir Medium"/>
                <a:cs typeface="Avenir Medium"/>
              </a:rPr>
              <a:t> </a:t>
            </a:r>
            <a:r>
              <a:rPr lang="en-US" sz="1400" dirty="0" err="1">
                <a:latin typeface="Avenir Medium"/>
                <a:cs typeface="Avenir Medium"/>
              </a:rPr>
              <a:t>características</a:t>
            </a:r>
            <a:r>
              <a:rPr lang="en-US" sz="1400" dirty="0">
                <a:latin typeface="Avenir Medium"/>
                <a:cs typeface="Avenir Medium"/>
              </a:rPr>
              <a:t> </a:t>
            </a:r>
            <a:r>
              <a:rPr lang="en-US" sz="1400" dirty="0" err="1">
                <a:latin typeface="Avenir Medium"/>
                <a:cs typeface="Avenir Medium"/>
              </a:rPr>
              <a:t>típicas</a:t>
            </a:r>
            <a:r>
              <a:rPr lang="en-US" sz="1400" dirty="0">
                <a:latin typeface="Avenir Medium"/>
                <a:cs typeface="Avenir Medium"/>
              </a:rPr>
              <a:t>, </a:t>
            </a:r>
            <a:r>
              <a:rPr lang="en-US" sz="1400" dirty="0" err="1">
                <a:latin typeface="Avenir Medium"/>
                <a:cs typeface="Avenir Medium"/>
              </a:rPr>
              <a:t>aunque</a:t>
            </a:r>
            <a:r>
              <a:rPr lang="en-US" sz="1400" dirty="0">
                <a:latin typeface="Avenir Medium"/>
                <a:cs typeface="Avenir Medium"/>
              </a:rPr>
              <a:t> no </a:t>
            </a:r>
            <a:r>
              <a:rPr lang="en-US" sz="1400" dirty="0" err="1">
                <a:latin typeface="Avenir Medium"/>
                <a:cs typeface="Avenir Medium"/>
              </a:rPr>
              <a:t>tienen</a:t>
            </a:r>
            <a:r>
              <a:rPr lang="en-US" sz="1400" dirty="0">
                <a:latin typeface="Avenir Medium"/>
                <a:cs typeface="Avenir Medium"/>
              </a:rPr>
              <a:t> </a:t>
            </a:r>
            <a:r>
              <a:rPr lang="en-US" sz="1400" dirty="0" err="1">
                <a:latin typeface="Avenir Medium"/>
                <a:cs typeface="Avenir Medium"/>
              </a:rPr>
              <a:t>por</a:t>
            </a:r>
            <a:r>
              <a:rPr lang="en-US" sz="1400" dirty="0">
                <a:latin typeface="Avenir Medium"/>
                <a:cs typeface="Avenir Medium"/>
              </a:rPr>
              <a:t> </a:t>
            </a:r>
            <a:r>
              <a:rPr lang="en-US" sz="1400" dirty="0" err="1">
                <a:latin typeface="Avenir Medium"/>
                <a:cs typeface="Avenir Medium"/>
              </a:rPr>
              <a:t>qué</a:t>
            </a:r>
            <a:r>
              <a:rPr lang="en-US" sz="1400" dirty="0">
                <a:latin typeface="Avenir Medium"/>
                <a:cs typeface="Avenir Medium"/>
              </a:rPr>
              <a:t> </a:t>
            </a:r>
            <a:r>
              <a:rPr lang="en-US" sz="1400" dirty="0" err="1">
                <a:latin typeface="Avenir Medium"/>
                <a:cs typeface="Avenir Medium"/>
              </a:rPr>
              <a:t>darse</a:t>
            </a:r>
            <a:r>
              <a:rPr lang="en-US" sz="1400" dirty="0">
                <a:latin typeface="Avenir Medium"/>
                <a:cs typeface="Avenir Medium"/>
              </a:rPr>
              <a:t> en </a:t>
            </a:r>
            <a:r>
              <a:rPr lang="en-US" sz="1400" dirty="0" err="1">
                <a:latin typeface="Avenir Medium"/>
                <a:cs typeface="Avenir Medium"/>
              </a:rPr>
              <a:t>todos</a:t>
            </a:r>
            <a:r>
              <a:rPr lang="en-US" sz="1400" dirty="0">
                <a:latin typeface="Avenir Medium"/>
                <a:cs typeface="Avenir Medium"/>
              </a:rPr>
              <a:t> los </a:t>
            </a:r>
            <a:r>
              <a:rPr lang="en-US" sz="1400" dirty="0" err="1">
                <a:latin typeface="Avenir Medium"/>
                <a:cs typeface="Avenir Medium"/>
              </a:rPr>
              <a:t>casos</a:t>
            </a:r>
            <a:r>
              <a:rPr lang="en-US" sz="1400" dirty="0">
                <a:latin typeface="Avenir Medium"/>
                <a:cs typeface="Avenir Medium"/>
              </a:rPr>
              <a:t>, son </a:t>
            </a:r>
            <a:r>
              <a:rPr lang="en-US" sz="1400" dirty="0" err="1">
                <a:latin typeface="Avenir Medium"/>
                <a:cs typeface="Avenir Medium"/>
              </a:rPr>
              <a:t>bajo</a:t>
            </a:r>
            <a:r>
              <a:rPr lang="en-US" sz="1400" dirty="0">
                <a:latin typeface="Avenir Medium"/>
                <a:cs typeface="Avenir Medium"/>
              </a:rPr>
              <a:t> </a:t>
            </a:r>
            <a:r>
              <a:rPr lang="en-US" sz="1400" dirty="0" err="1">
                <a:latin typeface="Avenir Medium"/>
                <a:cs typeface="Avenir Medium"/>
              </a:rPr>
              <a:t>tono</a:t>
            </a:r>
            <a:r>
              <a:rPr lang="en-US" sz="1400" dirty="0">
                <a:latin typeface="Avenir Medium"/>
                <a:cs typeface="Avenir Medium"/>
              </a:rPr>
              <a:t> muscular, </a:t>
            </a:r>
            <a:r>
              <a:rPr lang="en-US" sz="1400" dirty="0" err="1">
                <a:latin typeface="Avenir Medium"/>
                <a:cs typeface="Avenir Medium"/>
              </a:rPr>
              <a:t>dificultades</a:t>
            </a:r>
            <a:r>
              <a:rPr lang="en-US" sz="1400" dirty="0">
                <a:latin typeface="Avenir Medium"/>
                <a:cs typeface="Avenir Medium"/>
              </a:rPr>
              <a:t> en la </a:t>
            </a:r>
            <a:r>
              <a:rPr lang="en-US" sz="1400" dirty="0" err="1">
                <a:latin typeface="Avenir Medium"/>
                <a:cs typeface="Avenir Medium"/>
              </a:rPr>
              <a:t>alimentación</a:t>
            </a:r>
            <a:r>
              <a:rPr lang="en-US" sz="1400" dirty="0">
                <a:latin typeface="Avenir Medium"/>
                <a:cs typeface="Avenir Medium"/>
              </a:rPr>
              <a:t>, </a:t>
            </a:r>
            <a:r>
              <a:rPr lang="en-US" sz="1400" dirty="0" err="1">
                <a:latin typeface="Avenir Medium"/>
                <a:cs typeface="Avenir Medium"/>
              </a:rPr>
              <a:t>retraso</a:t>
            </a:r>
            <a:r>
              <a:rPr lang="en-US" sz="1400" dirty="0">
                <a:latin typeface="Avenir Medium"/>
                <a:cs typeface="Avenir Medium"/>
              </a:rPr>
              <a:t> del </a:t>
            </a:r>
            <a:r>
              <a:rPr lang="en-US" sz="1400" dirty="0" err="1">
                <a:latin typeface="Avenir Medium"/>
                <a:cs typeface="Avenir Medium"/>
              </a:rPr>
              <a:t>desarrollo</a:t>
            </a:r>
            <a:r>
              <a:rPr lang="en-US" sz="1400" dirty="0">
                <a:latin typeface="Avenir Medium"/>
                <a:cs typeface="Avenir Medium"/>
              </a:rPr>
              <a:t>, </a:t>
            </a:r>
            <a:r>
              <a:rPr lang="en-US" sz="1400" dirty="0" err="1">
                <a:latin typeface="Avenir Medium"/>
                <a:cs typeface="Avenir Medium"/>
              </a:rPr>
              <a:t>problemas</a:t>
            </a:r>
            <a:r>
              <a:rPr lang="en-US" sz="1400" dirty="0">
                <a:latin typeface="Avenir Medium"/>
                <a:cs typeface="Avenir Medium"/>
              </a:rPr>
              <a:t> en el </a:t>
            </a:r>
            <a:r>
              <a:rPr lang="en-US" sz="1400" dirty="0" err="1">
                <a:latin typeface="Avenir Medium"/>
                <a:cs typeface="Avenir Medium"/>
              </a:rPr>
              <a:t>lenguaje</a:t>
            </a:r>
            <a:r>
              <a:rPr lang="en-US" sz="1400" dirty="0">
                <a:latin typeface="Avenir Medium"/>
                <a:cs typeface="Avenir Medium"/>
              </a:rPr>
              <a:t>, </a:t>
            </a:r>
            <a:r>
              <a:rPr lang="en-US" sz="1400" dirty="0" err="1">
                <a:latin typeface="Avenir Medium"/>
                <a:cs typeface="Avenir Medium"/>
              </a:rPr>
              <a:t>posibles</a:t>
            </a:r>
            <a:r>
              <a:rPr lang="en-US" sz="1400" dirty="0">
                <a:latin typeface="Avenir Medium"/>
                <a:cs typeface="Avenir Medium"/>
              </a:rPr>
              <a:t> </a:t>
            </a:r>
            <a:r>
              <a:rPr lang="en-US" sz="1400" dirty="0" err="1">
                <a:latin typeface="Avenir Medium"/>
                <a:cs typeface="Avenir Medium"/>
              </a:rPr>
              <a:t>defectos</a:t>
            </a:r>
            <a:r>
              <a:rPr lang="en-US" sz="1400" dirty="0">
                <a:latin typeface="Avenir Medium"/>
                <a:cs typeface="Avenir Medium"/>
              </a:rPr>
              <a:t> en el </a:t>
            </a:r>
            <a:r>
              <a:rPr lang="en-US" sz="1400" dirty="0" err="1">
                <a:latin typeface="Avenir Medium"/>
                <a:cs typeface="Avenir Medium"/>
              </a:rPr>
              <a:t>corazón</a:t>
            </a:r>
            <a:r>
              <a:rPr lang="en-US" sz="1400" dirty="0">
                <a:latin typeface="Avenir Medium"/>
                <a:cs typeface="Avenir Medium"/>
              </a:rPr>
              <a:t> y </a:t>
            </a:r>
            <a:r>
              <a:rPr lang="en-US" sz="1400" dirty="0" err="1">
                <a:latin typeface="Avenir Medium"/>
                <a:cs typeface="Avenir Medium"/>
              </a:rPr>
              <a:t>riñones</a:t>
            </a:r>
            <a:r>
              <a:rPr lang="en-US" sz="1400" dirty="0">
                <a:latin typeface="Avenir Medium"/>
                <a:cs typeface="Avenir Medium"/>
              </a:rPr>
              <a:t>, apnea del </a:t>
            </a:r>
            <a:r>
              <a:rPr lang="en-US" sz="1400" dirty="0" err="1">
                <a:latin typeface="Avenir Medium"/>
                <a:cs typeface="Avenir Medium"/>
              </a:rPr>
              <a:t>sueño</a:t>
            </a:r>
            <a:r>
              <a:rPr lang="en-US" sz="1400" dirty="0">
                <a:latin typeface="Avenir Medium"/>
                <a:cs typeface="Avenir Medium"/>
              </a:rPr>
              <a:t>, </a:t>
            </a:r>
            <a:r>
              <a:rPr lang="en-US" sz="1400" dirty="0" err="1">
                <a:latin typeface="Avenir Medium"/>
                <a:cs typeface="Avenir Medium"/>
              </a:rPr>
              <a:t>autismo</a:t>
            </a:r>
            <a:r>
              <a:rPr lang="en-US" sz="1400" dirty="0">
                <a:latin typeface="Avenir Medium"/>
                <a:cs typeface="Avenir Medium"/>
              </a:rPr>
              <a:t> o </a:t>
            </a:r>
            <a:r>
              <a:rPr lang="en-US" sz="1400" dirty="0" err="1">
                <a:latin typeface="Avenir Medium"/>
                <a:cs typeface="Avenir Medium"/>
              </a:rPr>
              <a:t>hiperactividad</a:t>
            </a:r>
            <a:r>
              <a:rPr lang="en-US" sz="1400" dirty="0">
                <a:latin typeface="Avenir Medium"/>
                <a:cs typeface="Avenir Medium"/>
              </a:rPr>
              <a:t>. </a:t>
            </a:r>
            <a:r>
              <a:rPr lang="en-US" sz="1400" dirty="0" err="1">
                <a:latin typeface="Avenir Medium"/>
                <a:cs typeface="Avenir Medium"/>
              </a:rPr>
              <a:t>Algunas</a:t>
            </a:r>
            <a:r>
              <a:rPr lang="en-US" sz="1400" dirty="0">
                <a:latin typeface="Avenir Medium"/>
                <a:cs typeface="Avenir Medium"/>
              </a:rPr>
              <a:t> </a:t>
            </a:r>
            <a:r>
              <a:rPr lang="en-US" sz="1400" dirty="0" err="1">
                <a:latin typeface="Avenir Medium"/>
                <a:cs typeface="Avenir Medium"/>
              </a:rPr>
              <a:t>estimaciones</a:t>
            </a:r>
            <a:r>
              <a:rPr lang="en-US" sz="1400" dirty="0">
                <a:latin typeface="Avenir Medium"/>
                <a:cs typeface="Avenir Medium"/>
              </a:rPr>
              <a:t> </a:t>
            </a:r>
            <a:r>
              <a:rPr lang="en-US" sz="1400" dirty="0" err="1">
                <a:latin typeface="Avenir Medium"/>
                <a:cs typeface="Avenir Medium"/>
              </a:rPr>
              <a:t>calculan</a:t>
            </a:r>
            <a:r>
              <a:rPr lang="en-US" sz="1400" dirty="0">
                <a:latin typeface="Avenir Medium"/>
                <a:cs typeface="Avenir Medium"/>
              </a:rPr>
              <a:t> </a:t>
            </a:r>
            <a:r>
              <a:rPr lang="en-US" sz="1400" dirty="0" err="1">
                <a:latin typeface="Avenir Medium"/>
                <a:cs typeface="Avenir Medium"/>
              </a:rPr>
              <a:t>que</a:t>
            </a:r>
            <a:r>
              <a:rPr lang="en-US" sz="1400" dirty="0">
                <a:latin typeface="Avenir Medium"/>
                <a:cs typeface="Avenir Medium"/>
              </a:rPr>
              <a:t> </a:t>
            </a:r>
            <a:r>
              <a:rPr lang="en-US" sz="1400" dirty="0" err="1">
                <a:latin typeface="Avenir Medium"/>
                <a:cs typeface="Avenir Medium"/>
              </a:rPr>
              <a:t>puede</a:t>
            </a:r>
            <a:r>
              <a:rPr lang="en-US" sz="1400" dirty="0">
                <a:latin typeface="Avenir Medium"/>
                <a:cs typeface="Avenir Medium"/>
              </a:rPr>
              <a:t> </a:t>
            </a:r>
            <a:r>
              <a:rPr lang="en-US" sz="1400" dirty="0" err="1">
                <a:latin typeface="Avenir Medium"/>
                <a:cs typeface="Avenir Medium"/>
              </a:rPr>
              <a:t>producirse</a:t>
            </a:r>
            <a:r>
              <a:rPr lang="en-US" sz="1400" dirty="0">
                <a:latin typeface="Avenir Medium"/>
                <a:cs typeface="Avenir Medium"/>
              </a:rPr>
              <a:t> en al </a:t>
            </a:r>
            <a:r>
              <a:rPr lang="en-US" sz="1400" dirty="0" err="1">
                <a:latin typeface="Avenir Medium"/>
                <a:cs typeface="Avenir Medium"/>
              </a:rPr>
              <a:t>menos</a:t>
            </a:r>
            <a:r>
              <a:rPr lang="en-US" sz="1400" dirty="0">
                <a:latin typeface="Avenir Medium"/>
                <a:cs typeface="Avenir Medium"/>
              </a:rPr>
              <a:t> 1 de </a:t>
            </a:r>
            <a:r>
              <a:rPr lang="en-US" sz="1400" dirty="0" err="1">
                <a:latin typeface="Avenir Medium"/>
                <a:cs typeface="Avenir Medium"/>
              </a:rPr>
              <a:t>cada</a:t>
            </a:r>
            <a:r>
              <a:rPr lang="en-US" sz="1400" dirty="0">
                <a:latin typeface="Avenir Medium"/>
                <a:cs typeface="Avenir Medium"/>
              </a:rPr>
              <a:t> 20.000 personas.</a:t>
            </a:r>
            <a:endParaRPr lang="es-ES" sz="1400" dirty="0">
              <a:latin typeface="Avenir Medium"/>
              <a:cs typeface="Avenir Medium"/>
            </a:endParaRPr>
          </a:p>
          <a:p>
            <a:endParaRPr lang="en-US" sz="1400" dirty="0" smtClean="0">
              <a:latin typeface="Avenir Medium"/>
              <a:cs typeface="Avenir Medium"/>
            </a:endParaRPr>
          </a:p>
          <a:p>
            <a:pPr>
              <a:spcAft>
                <a:spcPts val="0"/>
              </a:spcAft>
            </a:pPr>
            <a:endParaRPr lang="es-ES_tradnl" sz="1400" b="1" dirty="0" smtClean="0">
              <a:latin typeface="Avenir Medium"/>
              <a:cs typeface="Avenir Medium"/>
            </a:endParaRPr>
          </a:p>
          <a:p>
            <a:pPr>
              <a:spcAft>
                <a:spcPts val="0"/>
              </a:spcAft>
            </a:pPr>
            <a:r>
              <a:rPr lang="es-ES_tradnl" sz="1400" b="1" dirty="0" smtClean="0">
                <a:latin typeface="Avenir Medium"/>
                <a:cs typeface="Avenir Medium"/>
              </a:rPr>
              <a:t>Sobre la historia</a:t>
            </a: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smtClean="0">
                <a:latin typeface="Avenir Medium"/>
                <a:cs typeface="Avenir Medium"/>
              </a:rPr>
              <a:t>“</a:t>
            </a:r>
            <a:r>
              <a:rPr lang="es-ES_tradnl" sz="1400" b="1" dirty="0" smtClean="0">
                <a:latin typeface="Avenir Medium"/>
                <a:cs typeface="Avenir Medium"/>
              </a:rPr>
              <a:t>Yo de mayor quiero ser Investigador</a:t>
            </a:r>
            <a:r>
              <a:rPr lang="es-ES_tradnl" sz="1400" dirty="0" smtClean="0">
                <a:latin typeface="Avenir Medium"/>
                <a:cs typeface="Avenir Medium"/>
              </a:rPr>
              <a:t>” </a:t>
            </a:r>
            <a:r>
              <a:rPr lang="es-ES" sz="1400" dirty="0" smtClean="0">
                <a:latin typeface="Avenir Medium"/>
                <a:cs typeface="Avenir Medium"/>
              </a:rPr>
              <a:t>cuenta la historia del proceso de asimilación de una familia de la noticia sobre el síndrome de </a:t>
            </a:r>
            <a:r>
              <a:rPr lang="es-ES" sz="1400" dirty="0" err="1" smtClean="0">
                <a:latin typeface="Avenir Medium"/>
                <a:cs typeface="Avenir Medium"/>
              </a:rPr>
              <a:t>Potocki</a:t>
            </a:r>
            <a:r>
              <a:rPr lang="es-ES" sz="1400" dirty="0" smtClean="0">
                <a:latin typeface="Avenir Medium"/>
                <a:cs typeface="Avenir Medium"/>
              </a:rPr>
              <a:t> – </a:t>
            </a:r>
            <a:r>
              <a:rPr lang="es-ES" sz="1400" dirty="0" err="1" smtClean="0">
                <a:latin typeface="Avenir Medium"/>
                <a:cs typeface="Avenir Medium"/>
              </a:rPr>
              <a:t>Lupski</a:t>
            </a:r>
            <a:r>
              <a:rPr lang="es-ES" sz="1400" dirty="0" smtClean="0">
                <a:latin typeface="Avenir Medium"/>
                <a:cs typeface="Avenir Medium"/>
              </a:rPr>
              <a:t> de uno de los hijos, desde la perspectiva del hermano del niño afectado.  Éste decide que de mayor se dedicará a la investigación para encontrar un remedio para ayudar a su hermano.</a:t>
            </a:r>
          </a:p>
          <a:p>
            <a:pPr>
              <a:spcAft>
                <a:spcPts val="0"/>
              </a:spcAft>
            </a:pPr>
            <a:endParaRPr lang="es-ES" sz="1400" dirty="0">
              <a:latin typeface="Avenir Medium"/>
              <a:cs typeface="Avenir Medium"/>
            </a:endParaRPr>
          </a:p>
          <a:p>
            <a:pPr>
              <a:spcAft>
                <a:spcPts val="0"/>
              </a:spcAft>
            </a:pPr>
            <a:r>
              <a:rPr lang="es-ES" sz="1400" dirty="0" smtClean="0">
                <a:latin typeface="Avenir Medium"/>
                <a:cs typeface="Avenir Medium"/>
              </a:rPr>
              <a:t>La investigación en enfermedades poco frecuentes es clave. En primer lugar, para poder conocer la causa de un grupo heterogéneo y numeroso de patologías, el 80 % debidas a un defecto genético. Y en segundo lugar, con el fin de poder ofrecer mejor calidad de vida a los pacientes y sus familias, ya sea mediante opciones terapéuticas dirigidas a tratar los síntomas o a la remisión de la enfermedad. </a:t>
            </a:r>
          </a:p>
          <a:p>
            <a:pPr>
              <a:spcAft>
                <a:spcPts val="0"/>
              </a:spcAft>
            </a:pPr>
            <a:endParaRPr lang="en-US" sz="1400" dirty="0">
              <a:latin typeface="Avenir Medium"/>
              <a:cs typeface="Avenir Medium"/>
            </a:endParaRPr>
          </a:p>
        </p:txBody>
      </p:sp>
      <p:sp>
        <p:nvSpPr>
          <p:cNvPr id="5" name="Rectangle 4"/>
          <p:cNvSpPr/>
          <p:nvPr/>
        </p:nvSpPr>
        <p:spPr>
          <a:xfrm>
            <a:off x="0" y="0"/>
            <a:ext cx="734786"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120767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B8A577-B98F-E349-B5BC-B73037BEBF26}" type="slidenum">
              <a:rPr lang="en-US" sz="2800" b="1" smtClean="0">
                <a:solidFill>
                  <a:srgbClr val="000000"/>
                </a:solidFill>
              </a:rPr>
              <a:t>12</a:t>
            </a:fld>
            <a:endParaRPr lang="en-US" sz="2800" b="1">
              <a:solidFill>
                <a:srgbClr val="000000"/>
              </a:solidFill>
            </a:endParaRPr>
          </a:p>
        </p:txBody>
      </p:sp>
      <p:sp>
        <p:nvSpPr>
          <p:cNvPr id="3" name="TextBox 2"/>
          <p:cNvSpPr txBox="1"/>
          <p:nvPr/>
        </p:nvSpPr>
        <p:spPr>
          <a:xfrm>
            <a:off x="824874" y="505122"/>
            <a:ext cx="7948361" cy="6063198"/>
          </a:xfrm>
          <a:prstGeom prst="rect">
            <a:avLst/>
          </a:prstGeom>
          <a:noFill/>
        </p:spPr>
        <p:txBody>
          <a:bodyPr wrap="square" rtlCol="0">
            <a:spAutoFit/>
          </a:bodyPr>
          <a:lstStyle/>
          <a:p>
            <a:r>
              <a:rPr lang="es-ES_tradnl" sz="2400" b="1" dirty="0">
                <a:latin typeface="Avenir Medium"/>
                <a:cs typeface="Avenir Medium"/>
              </a:rPr>
              <a:t>Sobre </a:t>
            </a:r>
            <a:r>
              <a:rPr lang="es-ES_tradnl" sz="2400" b="1" dirty="0" smtClean="0">
                <a:solidFill>
                  <a:srgbClr val="DC6ECC"/>
                </a:solidFill>
                <a:latin typeface="Avenir Medium"/>
                <a:cs typeface="Avenir Medium"/>
              </a:rPr>
              <a:t>Share</a:t>
            </a:r>
            <a:r>
              <a:rPr lang="es-ES_tradnl" sz="2400" b="1" dirty="0" smtClean="0">
                <a:solidFill>
                  <a:schemeClr val="bg1">
                    <a:lumMod val="50000"/>
                  </a:schemeClr>
                </a:solidFill>
                <a:latin typeface="Avenir Medium"/>
                <a:cs typeface="Avenir Medium"/>
              </a:rPr>
              <a:t>4</a:t>
            </a:r>
            <a:r>
              <a:rPr lang="es-ES_tradnl" sz="2400" b="1" dirty="0" smtClean="0">
                <a:solidFill>
                  <a:srgbClr val="06B2AA"/>
                </a:solidFill>
                <a:latin typeface="Avenir Medium"/>
                <a:cs typeface="Avenir Medium"/>
              </a:rPr>
              <a:t>Rare</a:t>
            </a: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 sz="1400" b="1" dirty="0" smtClean="0">
                <a:latin typeface="Avenir Medium"/>
              </a:rPr>
              <a:t>Share4Rare </a:t>
            </a:r>
            <a:r>
              <a:rPr lang="es-ES" sz="1400" dirty="0" smtClean="0">
                <a:latin typeface="Avenir Medium"/>
              </a:rPr>
              <a:t>nace </a:t>
            </a:r>
            <a:r>
              <a:rPr lang="es-ES" sz="1400" dirty="0">
                <a:latin typeface="Avenir Medium"/>
              </a:rPr>
              <a:t>con un </a:t>
            </a:r>
            <a:r>
              <a:rPr lang="es-ES" sz="1400" b="1" dirty="0">
                <a:latin typeface="Avenir Medium"/>
              </a:rPr>
              <a:t>objetivo</a:t>
            </a:r>
            <a:r>
              <a:rPr lang="es-ES" sz="1400" dirty="0">
                <a:latin typeface="Avenir Medium"/>
              </a:rPr>
              <a:t> claro: crear, a nivel mundial, una </a:t>
            </a:r>
            <a:r>
              <a:rPr lang="es-ES" sz="1400" b="1" dirty="0">
                <a:latin typeface="Avenir Medium"/>
              </a:rPr>
              <a:t>gran comunidad de pacientes y familiares</a:t>
            </a:r>
            <a:r>
              <a:rPr lang="es-ES" sz="1400" dirty="0">
                <a:latin typeface="Avenir Medium"/>
              </a:rPr>
              <a:t> que convivan con una enfermedad rara para que puedan </a:t>
            </a:r>
            <a:r>
              <a:rPr lang="es-ES" sz="1400" b="1" dirty="0">
                <a:latin typeface="Avenir Medium"/>
              </a:rPr>
              <a:t>compartir experiencias</a:t>
            </a:r>
            <a:r>
              <a:rPr lang="es-ES" sz="1400" dirty="0">
                <a:latin typeface="Avenir Medium"/>
              </a:rPr>
              <a:t>, </a:t>
            </a:r>
            <a:r>
              <a:rPr lang="es-ES" sz="1400" b="1" dirty="0">
                <a:latin typeface="Avenir Medium"/>
              </a:rPr>
              <a:t>formarse</a:t>
            </a:r>
            <a:r>
              <a:rPr lang="es-ES" sz="1400" dirty="0">
                <a:latin typeface="Avenir Medium"/>
              </a:rPr>
              <a:t> en competencias relacionadas con estas patologías y con la defensa del paciente en todas sus vertientes y finalmente emplear todo el conocimiento que se genere en esta alianza para </a:t>
            </a:r>
            <a:r>
              <a:rPr lang="es-ES" sz="1400" b="1" dirty="0">
                <a:latin typeface="Avenir Medium"/>
              </a:rPr>
              <a:t>impulsar la investigación</a:t>
            </a:r>
            <a:r>
              <a:rPr lang="es-ES" sz="1400" dirty="0" smtClean="0">
                <a:latin typeface="Avenir Medium"/>
              </a:rPr>
              <a:t>. </a:t>
            </a:r>
          </a:p>
          <a:p>
            <a:r>
              <a:rPr lang="es-ES" sz="1400" dirty="0" smtClean="0">
                <a:latin typeface="Avenir Medium"/>
                <a:cs typeface="Avenir Medium"/>
              </a:rPr>
              <a:t>Desde su inicio a principios de 2018, la plataforma </a:t>
            </a:r>
            <a:r>
              <a:rPr lang="es-ES" sz="1400" b="1" dirty="0" smtClean="0">
                <a:latin typeface="Avenir Medium"/>
                <a:cs typeface="Avenir Medium"/>
              </a:rPr>
              <a:t>Share4Rare</a:t>
            </a:r>
            <a:r>
              <a:rPr lang="es-ES" sz="1400" dirty="0" smtClean="0">
                <a:latin typeface="Avenir Medium"/>
                <a:cs typeface="Avenir Medium"/>
              </a:rPr>
              <a:t> ha ido aglutinando centenares de pacientes procedentes de todo el mundo. Las patologías son diversas, las edades y nacionalidades también y hay registrados un número significativo de pacientes no diagnosticados.</a:t>
            </a:r>
            <a:r>
              <a:rPr lang="es-ES_tradnl" sz="1400" dirty="0" smtClean="0">
                <a:latin typeface="Avenir Medium"/>
                <a:cs typeface="Avenir Medium"/>
              </a:rPr>
              <a:t/>
            </a:r>
            <a:br>
              <a:rPr lang="es-ES_tradnl" sz="1400" dirty="0" smtClean="0">
                <a:latin typeface="Avenir Medium"/>
                <a:cs typeface="Avenir Medium"/>
              </a:rPr>
            </a:br>
            <a:r>
              <a:rPr lang="es-ES" sz="1400" dirty="0">
                <a:latin typeface="Avenir Medium"/>
                <a:cs typeface="Avenir Medium"/>
              </a:rPr>
              <a:t>Con la premisa de potenciar la investigación y con el respaldo del Hospital Sant Joan de Déu de Barcelona, Share4Rare ha puesto en marcha una serie de proyectos que servirán para conocer mejor algunas enfermedades y estudiar los efectos psicosociales de las mismas tanto en los pacientes como en sus familias. </a:t>
            </a:r>
          </a:p>
          <a:p>
            <a:r>
              <a:rPr lang="es-ES" sz="1400" dirty="0">
                <a:latin typeface="Avenir Medium"/>
                <a:cs typeface="Avenir Medium"/>
              </a:rPr>
              <a:t>Los proyectos de investigación que se iniciarán en breve </a:t>
            </a:r>
            <a:r>
              <a:rPr lang="es-ES" sz="1400" dirty="0" smtClean="0">
                <a:latin typeface="Avenir Medium"/>
                <a:cs typeface="Avenir Medium"/>
              </a:rPr>
              <a:t>son:</a:t>
            </a:r>
          </a:p>
          <a:p>
            <a:endParaRPr lang="es-ES" sz="1400" dirty="0">
              <a:latin typeface="Avenir Medium"/>
              <a:cs typeface="Avenir Medium"/>
            </a:endParaRPr>
          </a:p>
          <a:p>
            <a:pPr marL="285750" indent="-285750">
              <a:buFont typeface="Arial" panose="020B0604020202020204" pitchFamily="34" charset="0"/>
              <a:buChar char="•"/>
            </a:pPr>
            <a:r>
              <a:rPr lang="es-ES" sz="1400" dirty="0">
                <a:latin typeface="Avenir Medium"/>
                <a:cs typeface="Avenir Medium"/>
              </a:rPr>
              <a:t>Proyecto sobre enfermedades neuromusculares raras: ELA, distrofias miotónicas, neuropatías periféricas, miopatías congénitas…</a:t>
            </a:r>
          </a:p>
          <a:p>
            <a:pPr marL="285750" indent="-285750">
              <a:buFont typeface="Arial" panose="020B0604020202020204" pitchFamily="34" charset="0"/>
              <a:buChar char="•"/>
            </a:pPr>
            <a:r>
              <a:rPr lang="es-ES" sz="1400" dirty="0">
                <a:latin typeface="Avenir Medium"/>
                <a:cs typeface="Avenir Medium"/>
              </a:rPr>
              <a:t>Proyecto sobre tumores raros pediátricos: gliomatosis cerebri, xeroderma pigmentosum, síndrome de </a:t>
            </a:r>
            <a:r>
              <a:rPr lang="es-ES" sz="1400" dirty="0" err="1">
                <a:latin typeface="Avenir Medium"/>
                <a:cs typeface="Avenir Medium"/>
              </a:rPr>
              <a:t>Proteus</a:t>
            </a:r>
            <a:r>
              <a:rPr lang="es-ES" sz="1400" dirty="0">
                <a:latin typeface="Avenir Medium"/>
                <a:cs typeface="Avenir Medium"/>
              </a:rPr>
              <a:t>, pancreatoblastoma, retinoblastoma…</a:t>
            </a:r>
          </a:p>
          <a:p>
            <a:pPr marL="285750" indent="-285750">
              <a:buFont typeface="Arial" panose="020B0604020202020204" pitchFamily="34" charset="0"/>
              <a:buChar char="•"/>
            </a:pPr>
            <a:r>
              <a:rPr lang="es-ES" sz="1400" dirty="0">
                <a:latin typeface="Avenir Medium"/>
                <a:cs typeface="Avenir Medium"/>
              </a:rPr>
              <a:t>Proyecto sobre leucemia linfoblástica aguda infantil</a:t>
            </a:r>
          </a:p>
          <a:p>
            <a:pPr marL="285750" indent="-285750">
              <a:buFont typeface="Arial" panose="020B0604020202020204" pitchFamily="34" charset="0"/>
              <a:buChar char="•"/>
            </a:pPr>
            <a:r>
              <a:rPr lang="es-ES" sz="1400" dirty="0">
                <a:latin typeface="Avenir Medium"/>
                <a:cs typeface="Avenir Medium"/>
              </a:rPr>
              <a:t>Proyecto para pacientes sin diagnóstico</a:t>
            </a:r>
          </a:p>
          <a:p>
            <a:endParaRPr lang="es-ES" sz="1400" dirty="0" smtClean="0">
              <a:latin typeface="Avenir Medium"/>
              <a:cs typeface="Avenir Medium"/>
            </a:endParaRPr>
          </a:p>
          <a:p>
            <a:r>
              <a:rPr lang="es-ES" sz="1400" dirty="0" smtClean="0">
                <a:latin typeface="Avenir Medium"/>
                <a:cs typeface="Avenir Medium"/>
              </a:rPr>
              <a:t>Para </a:t>
            </a:r>
            <a:r>
              <a:rPr lang="es-ES" sz="1400" dirty="0">
                <a:latin typeface="Avenir Medium"/>
                <a:cs typeface="Avenir Medium"/>
              </a:rPr>
              <a:t>participar en cualquiera en los proyectos de investigación de Share4Rare solo tienes que registrarte en la </a:t>
            </a:r>
            <a:r>
              <a:rPr lang="es-ES" sz="1400" dirty="0" smtClean="0">
                <a:latin typeface="Avenir Medium"/>
                <a:cs typeface="Avenir Medium"/>
              </a:rPr>
              <a:t>plataforma. </a:t>
            </a:r>
            <a:r>
              <a:rPr lang="es-ES_tradnl" sz="1400" dirty="0" smtClean="0">
                <a:latin typeface="Avenir Medium"/>
                <a:cs typeface="Avenir Medium"/>
              </a:rPr>
              <a:t/>
            </a:r>
            <a:br>
              <a:rPr lang="es-ES_tradnl" sz="1400" dirty="0" smtClean="0">
                <a:latin typeface="Avenir Medium"/>
                <a:cs typeface="Avenir Medium"/>
              </a:rPr>
            </a:br>
            <a:endParaRPr lang="es-ES_tradnl" sz="1400" dirty="0" smtClean="0">
              <a:latin typeface="Avenir Medium"/>
              <a:cs typeface="Avenir Medium"/>
            </a:endParaRPr>
          </a:p>
          <a:p>
            <a:r>
              <a:rPr lang="en-US" sz="1400" dirty="0" smtClean="0">
                <a:latin typeface="Avenir Medium"/>
                <a:cs typeface="Avenir Medium"/>
                <a:hlinkClick r:id="rId2"/>
              </a:rPr>
              <a:t>www.share4rare.org</a:t>
            </a:r>
            <a:r>
              <a:rPr lang="en-US" sz="1400" dirty="0" smtClean="0">
                <a:latin typeface="Avenir Medium"/>
                <a:cs typeface="Avenir Medium"/>
              </a:rPr>
              <a:t> | </a:t>
            </a:r>
            <a:r>
              <a:rPr lang="en-US" sz="1400" dirty="0" smtClean="0">
                <a:latin typeface="Avenir Medium"/>
                <a:cs typeface="Avenir Medium"/>
                <a:hlinkClick r:id="rId3"/>
              </a:rPr>
              <a:t>info@share4rare.org</a:t>
            </a:r>
            <a:r>
              <a:rPr lang="en-US" sz="1400" dirty="0" smtClean="0">
                <a:latin typeface="Avenir Medium"/>
                <a:cs typeface="Avenir Medium"/>
              </a:rPr>
              <a:t> </a:t>
            </a:r>
            <a:endParaRPr lang="en-US" sz="1400" dirty="0">
              <a:latin typeface="Avenir Medium"/>
              <a:cs typeface="Avenir Medium"/>
            </a:endParaRPr>
          </a:p>
        </p:txBody>
      </p:sp>
      <p:sp>
        <p:nvSpPr>
          <p:cNvPr id="5" name="Rectangle 4"/>
          <p:cNvSpPr/>
          <p:nvPr/>
        </p:nvSpPr>
        <p:spPr>
          <a:xfrm>
            <a:off x="0" y="0"/>
            <a:ext cx="710293"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354163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B8A577-B98F-E349-B5BC-B73037BEBF26}" type="slidenum">
              <a:rPr lang="en-US" sz="2800" smtClean="0">
                <a:solidFill>
                  <a:srgbClr val="000000"/>
                </a:solidFill>
              </a:rPr>
              <a:t>3</a:t>
            </a:fld>
            <a:endParaRPr lang="en-US" sz="2800">
              <a:solidFill>
                <a:srgbClr val="000000"/>
              </a:solidFill>
            </a:endParaRPr>
          </a:p>
        </p:txBody>
      </p:sp>
      <p:sp>
        <p:nvSpPr>
          <p:cNvPr id="3" name="TextBox 2"/>
          <p:cNvSpPr txBox="1"/>
          <p:nvPr/>
        </p:nvSpPr>
        <p:spPr>
          <a:xfrm>
            <a:off x="1183820" y="981355"/>
            <a:ext cx="7135587" cy="5047536"/>
          </a:xfrm>
          <a:prstGeom prst="rect">
            <a:avLst/>
          </a:prstGeom>
          <a:noFill/>
        </p:spPr>
        <p:txBody>
          <a:bodyPr wrap="square" rtlCol="0">
            <a:spAutoFit/>
          </a:bodyPr>
          <a:lstStyle/>
          <a:p>
            <a:r>
              <a:rPr lang="es-ES_tradnl" sz="1400" dirty="0">
                <a:latin typeface="Avenir Medium"/>
                <a:cs typeface="Avenir Medium"/>
              </a:rPr>
              <a:t>Este libro está dedicado </a:t>
            </a:r>
            <a:r>
              <a:rPr lang="es-ES" sz="1400" dirty="0">
                <a:latin typeface="Avenir Medium"/>
                <a:cs typeface="Avenir Medium"/>
              </a:rPr>
              <a:t>a difundir la importancia de la investigación </a:t>
            </a:r>
            <a:r>
              <a:rPr lang="es-ES_tradnl" sz="1400" dirty="0" smtClean="0">
                <a:latin typeface="Avenir Medium"/>
                <a:cs typeface="Avenir Medium"/>
              </a:rPr>
              <a:t>de </a:t>
            </a:r>
            <a:r>
              <a:rPr lang="es-ES_tradnl" sz="1400" dirty="0">
                <a:latin typeface="Avenir Medium"/>
                <a:cs typeface="Avenir Medium"/>
              </a:rPr>
              <a:t>las enfermedades poco frecuentes que afectan a niños.</a:t>
            </a:r>
          </a:p>
          <a:p>
            <a:endParaRPr lang="es-ES_tradnl" sz="1400" dirty="0" smtClean="0">
              <a:latin typeface="Avenir Medium"/>
              <a:cs typeface="Avenir Medium"/>
            </a:endParaRPr>
          </a:p>
          <a:p>
            <a:endParaRPr lang="es-ES_tradnl" sz="1400" dirty="0" smtClean="0">
              <a:latin typeface="Avenir Medium"/>
              <a:cs typeface="Avenir Medium"/>
            </a:endParaRPr>
          </a:p>
          <a:p>
            <a:endParaRPr lang="es-ES_tradnl" sz="1400" dirty="0">
              <a:latin typeface="Avenir Medium"/>
              <a:cs typeface="Avenir Medium"/>
            </a:endParaRPr>
          </a:p>
          <a:p>
            <a:endParaRPr lang="es-ES_tradnl" sz="1400" dirty="0" smtClean="0">
              <a:latin typeface="Avenir Medium"/>
              <a:cs typeface="Avenir Medium"/>
            </a:endParaRPr>
          </a:p>
          <a:p>
            <a:endParaRPr lang="es-ES_tradnl" sz="1400" dirty="0">
              <a:latin typeface="Avenir Medium"/>
              <a:cs typeface="Avenir Medium"/>
            </a:endParaRPr>
          </a:p>
          <a:p>
            <a:endParaRPr lang="es-ES_tradnl" sz="1400" dirty="0">
              <a:latin typeface="Avenir Medium"/>
              <a:cs typeface="Avenir Medium"/>
            </a:endParaRPr>
          </a:p>
          <a:p>
            <a:endParaRPr lang="es-ES_tradnl" sz="1400" dirty="0" smtClean="0">
              <a:latin typeface="Avenir Medium"/>
              <a:cs typeface="Avenir Medium"/>
            </a:endParaRPr>
          </a:p>
          <a:p>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Título</a:t>
            </a:r>
            <a:r>
              <a:rPr lang="es-ES_tradnl" sz="1400" dirty="0" smtClean="0">
                <a:latin typeface="Avenir Medium"/>
                <a:cs typeface="Avenir Medium"/>
              </a:rPr>
              <a:t>: Yo de mayor quiero ser investigador</a:t>
            </a:r>
          </a:p>
          <a:p>
            <a:r>
              <a:rPr lang="es-ES_tradnl" sz="1400" dirty="0" smtClean="0">
                <a:latin typeface="Avenir Medium"/>
                <a:cs typeface="Avenir Medium"/>
              </a:rPr>
              <a:t>Autora</a:t>
            </a:r>
            <a:r>
              <a:rPr lang="es-ES_tradnl" sz="1400" dirty="0">
                <a:latin typeface="Avenir Medium"/>
                <a:cs typeface="Avenir Medium"/>
              </a:rPr>
              <a:t>: </a:t>
            </a:r>
            <a:r>
              <a:rPr lang="es-ES_tradnl" sz="1400" dirty="0" smtClean="0">
                <a:latin typeface="Avenir Medium"/>
                <a:cs typeface="Avenir Medium"/>
              </a:rPr>
              <a:t>Florentina Rodríguez</a:t>
            </a: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Ilustraciones: Florentina Rodríguez</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Licencia</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1ª Edición </a:t>
            </a:r>
            <a:r>
              <a:rPr lang="es-ES_tradnl" sz="1400" dirty="0" smtClean="0">
                <a:latin typeface="Avenir Medium"/>
                <a:cs typeface="Avenir Medium"/>
              </a:rPr>
              <a:t>(Febrero, 2017)</a:t>
            </a: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
            </a:r>
            <a:br>
              <a:rPr lang="es-ES_tradnl" sz="1400" dirty="0">
                <a:latin typeface="Avenir Medium"/>
                <a:cs typeface="Avenir Medium"/>
              </a:rPr>
            </a:br>
            <a:r>
              <a:rPr lang="es-ES_tradnl" sz="1400" dirty="0" smtClean="0">
                <a:latin typeface="Avenir Medium"/>
                <a:cs typeface="Avenir Medium"/>
              </a:rPr>
              <a:t>© Hospital </a:t>
            </a:r>
            <a:r>
              <a:rPr lang="es-ES_tradnl" sz="1400" dirty="0">
                <a:latin typeface="Avenir Medium"/>
                <a:cs typeface="Avenir Medium"/>
              </a:rPr>
              <a:t>Sant Joan de </a:t>
            </a:r>
            <a:r>
              <a:rPr lang="es-ES_tradnl" sz="1400" dirty="0" smtClean="0">
                <a:latin typeface="Avenir Medium"/>
                <a:cs typeface="Avenir Medium"/>
              </a:rPr>
              <a:t>Déu</a:t>
            </a:r>
            <a:r>
              <a:rPr lang="es-ES_tradnl" sz="1400" dirty="0">
                <a:latin typeface="Avenir Medium"/>
                <a:cs typeface="Avenir Medium"/>
              </a:rPr>
              <a:t/>
            </a:r>
            <a:br>
              <a:rPr lang="es-ES_tradnl" sz="1400" dirty="0">
                <a:latin typeface="Avenir Medium"/>
                <a:cs typeface="Avenir Medium"/>
              </a:rPr>
            </a:br>
            <a:r>
              <a:rPr lang="es-ES_tradnl" sz="1400" dirty="0">
                <a:latin typeface="Avenir Medium"/>
                <a:cs typeface="Avenir Medium"/>
              </a:rPr>
              <a:t>Passeig Sant Joan de Déu, </a:t>
            </a:r>
            <a:r>
              <a:rPr lang="es-ES_tradnl" sz="1400" dirty="0" smtClean="0">
                <a:latin typeface="Avenir Medium"/>
                <a:cs typeface="Avenir Medium"/>
              </a:rPr>
              <a:t>2</a:t>
            </a:r>
          </a:p>
          <a:p>
            <a:r>
              <a:rPr lang="es-ES_tradnl" sz="1400" dirty="0" smtClean="0">
                <a:latin typeface="Avenir Medium"/>
                <a:cs typeface="Avenir Medium"/>
              </a:rPr>
              <a:t>08950 </a:t>
            </a:r>
            <a:r>
              <a:rPr lang="es-ES_tradnl" sz="1400" dirty="0">
                <a:latin typeface="Avenir Medium"/>
                <a:cs typeface="Avenir Medium"/>
              </a:rPr>
              <a:t>Esplugues de Llobregat (Barcelona</a:t>
            </a:r>
            <a:r>
              <a:rPr lang="es-ES_tradnl" sz="1400" dirty="0" smtClean="0">
                <a:latin typeface="Avenir Medium"/>
                <a:cs typeface="Avenir Medium"/>
              </a:rPr>
              <a:t>)</a:t>
            </a:r>
            <a:endParaRPr lang="en-US" sz="1400" dirty="0">
              <a:latin typeface="Avenir Medium"/>
              <a:cs typeface="Avenir Medium"/>
            </a:endParaRPr>
          </a:p>
        </p:txBody>
      </p:sp>
      <p:sp>
        <p:nvSpPr>
          <p:cNvPr id="5" name="Rectangle 4"/>
          <p:cNvSpPr/>
          <p:nvPr/>
        </p:nvSpPr>
        <p:spPr>
          <a:xfrm>
            <a:off x="0" y="0"/>
            <a:ext cx="726621"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463162" y="4028477"/>
            <a:ext cx="1308100" cy="647700"/>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2755420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220" y="319925"/>
            <a:ext cx="7862209" cy="1631216"/>
          </a:xfrm>
          <a:prstGeom prst="rect">
            <a:avLst/>
          </a:prstGeom>
          <a:noFill/>
        </p:spPr>
        <p:txBody>
          <a:bodyPr wrap="square" rtlCol="0">
            <a:spAutoFit/>
          </a:bodyPr>
          <a:lstStyle/>
          <a:p>
            <a:r>
              <a:rPr lang="es-ES" sz="2000" dirty="0" smtClean="0">
                <a:latin typeface="Marck Script"/>
                <a:cs typeface="Marck Script"/>
              </a:rPr>
              <a:t>¡Hola! Soy Marcos y esta es mi familia. Yo soy el hermano mayor, y ese pequeñito de ahí es Carlos. Ya tengo 6 años y mi hermano tiene 3. Mi papá dice que todos somos especiales en algo, aunque a veces no sepamos en qué. </a:t>
            </a:r>
            <a:r>
              <a:rPr lang="es-ES" sz="2000" dirty="0">
                <a:latin typeface="Marck Script"/>
                <a:cs typeface="Marck Script"/>
              </a:rPr>
              <a:t>Yo soy especial </a:t>
            </a:r>
            <a:r>
              <a:rPr lang="es-ES" sz="2000" dirty="0" smtClean="0">
                <a:latin typeface="Marck Script"/>
                <a:cs typeface="Marck Script"/>
              </a:rPr>
              <a:t>porque hago muy bien las cuentas, y porque </a:t>
            </a:r>
            <a:r>
              <a:rPr lang="es-ES" sz="2000" dirty="0">
                <a:latin typeface="Marck Script"/>
                <a:cs typeface="Marck Script"/>
              </a:rPr>
              <a:t>corro </a:t>
            </a:r>
            <a:r>
              <a:rPr lang="es-ES" sz="2000" dirty="0" smtClean="0">
                <a:latin typeface="Marck Script"/>
                <a:cs typeface="Marck Script"/>
              </a:rPr>
              <a:t>muy </a:t>
            </a:r>
            <a:r>
              <a:rPr lang="es-ES" sz="2000" dirty="0">
                <a:latin typeface="Marck Script"/>
                <a:cs typeface="Marck Script"/>
              </a:rPr>
              <a:t>rápido.</a:t>
            </a:r>
          </a:p>
        </p:txBody>
      </p:sp>
      <p:sp>
        <p:nvSpPr>
          <p:cNvPr id="4" name="Slide Number Placeholder 3"/>
          <p:cNvSpPr>
            <a:spLocks noGrp="1"/>
          </p:cNvSpPr>
          <p:nvPr>
            <p:ph type="sldNum" sz="quarter" idx="12"/>
          </p:nvPr>
        </p:nvSpPr>
        <p:spPr/>
        <p:txBody>
          <a:bodyPr/>
          <a:lstStyle/>
          <a:p>
            <a:fld id="{E0B8A577-B98F-E349-B5BC-B73037BEBF26}" type="slidenum">
              <a:rPr lang="en-US" sz="2800" smtClean="0">
                <a:solidFill>
                  <a:srgbClr val="000000"/>
                </a:solidFill>
              </a:rPr>
              <a:t>4</a:t>
            </a:fld>
            <a:endParaRPr lang="en-US" sz="2800" dirty="0">
              <a:solidFill>
                <a:srgbClr val="000000"/>
              </a:solidFill>
            </a:endParaRPr>
          </a:p>
        </p:txBody>
      </p:sp>
      <p:sp>
        <p:nvSpPr>
          <p:cNvPr id="6" name="Rectangle 5"/>
          <p:cNvSpPr/>
          <p:nvPr/>
        </p:nvSpPr>
        <p:spPr>
          <a:xfrm>
            <a:off x="0" y="0"/>
            <a:ext cx="744954"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Imagen 9"/>
          <p:cNvPicPr>
            <a:picLocks noChangeAspect="1"/>
          </p:cNvPicPr>
          <p:nvPr/>
        </p:nvPicPr>
        <p:blipFill rotWithShape="1">
          <a:blip r:embed="rId3"/>
          <a:srcRect t="4197"/>
          <a:stretch/>
        </p:blipFill>
        <p:spPr>
          <a:xfrm>
            <a:off x="2133435" y="2352357"/>
            <a:ext cx="5505777" cy="4293372"/>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231616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1" y="183742"/>
            <a:ext cx="7311830" cy="1938992"/>
          </a:xfrm>
          <a:prstGeom prst="rect">
            <a:avLst/>
          </a:prstGeom>
          <a:noFill/>
        </p:spPr>
        <p:txBody>
          <a:bodyPr wrap="square" rtlCol="0">
            <a:spAutoFit/>
          </a:bodyPr>
          <a:lstStyle/>
          <a:p>
            <a:r>
              <a:rPr lang="es-ES" sz="2000" dirty="0" smtClean="0">
                <a:latin typeface="Marck Script"/>
                <a:cs typeface="Marck Script"/>
              </a:rPr>
              <a:t>Mis papás fueron el otro día al hospital a recoger unos resultados de unas pruebas que le </a:t>
            </a:r>
            <a:r>
              <a:rPr lang="es-ES" sz="2000" dirty="0">
                <a:latin typeface="Marck Script"/>
                <a:cs typeface="Marck Script"/>
              </a:rPr>
              <a:t>hicieron a </a:t>
            </a:r>
            <a:r>
              <a:rPr lang="es-ES" sz="2000" dirty="0" smtClean="0">
                <a:latin typeface="Marck Script"/>
                <a:cs typeface="Marck Script"/>
              </a:rPr>
              <a:t>Carlos.</a:t>
            </a:r>
          </a:p>
          <a:p>
            <a:r>
              <a:rPr lang="es-ES" sz="2000" dirty="0" smtClean="0">
                <a:latin typeface="Marck Script"/>
                <a:cs typeface="Marck Script"/>
              </a:rPr>
              <a:t>La </a:t>
            </a:r>
            <a:r>
              <a:rPr lang="es-ES" sz="2000" dirty="0">
                <a:latin typeface="Marck Script"/>
                <a:cs typeface="Marck Script"/>
              </a:rPr>
              <a:t>doctora </a:t>
            </a:r>
            <a:r>
              <a:rPr lang="es-ES" sz="2000" dirty="0" smtClean="0">
                <a:latin typeface="Marck Script"/>
                <a:cs typeface="Marck Script"/>
              </a:rPr>
              <a:t>dijo dos </a:t>
            </a:r>
            <a:r>
              <a:rPr lang="es-ES" sz="2000" dirty="0">
                <a:latin typeface="Marck Script"/>
                <a:cs typeface="Marck Script"/>
              </a:rPr>
              <a:t>palabras muy </a:t>
            </a:r>
            <a:r>
              <a:rPr lang="es-ES" sz="2000" dirty="0" smtClean="0">
                <a:latin typeface="Marck Script"/>
                <a:cs typeface="Marck Script"/>
              </a:rPr>
              <a:t>extrañas, que </a:t>
            </a:r>
            <a:r>
              <a:rPr lang="es-ES" sz="2000" dirty="0">
                <a:latin typeface="Marck Script"/>
                <a:cs typeface="Marck Script"/>
              </a:rPr>
              <a:t>mamá dice que </a:t>
            </a:r>
            <a:r>
              <a:rPr lang="es-ES" sz="2000" dirty="0" smtClean="0">
                <a:latin typeface="Marck Script"/>
                <a:cs typeface="Marck Script"/>
              </a:rPr>
              <a:t>son un síndrome que Carlos tiene, y que es la explicación </a:t>
            </a:r>
            <a:r>
              <a:rPr lang="es-ES" sz="2000" dirty="0">
                <a:latin typeface="Marck Script"/>
                <a:cs typeface="Marck Script"/>
              </a:rPr>
              <a:t>de porqué es tan pequeñito y le </a:t>
            </a:r>
            <a:r>
              <a:rPr lang="es-ES" sz="2000" dirty="0" smtClean="0">
                <a:latin typeface="Marck Script"/>
                <a:cs typeface="Marck Script"/>
              </a:rPr>
              <a:t>ha costado tanto </a:t>
            </a:r>
            <a:r>
              <a:rPr lang="es-ES" sz="2000" dirty="0">
                <a:latin typeface="Marck Script"/>
                <a:cs typeface="Marck Script"/>
              </a:rPr>
              <a:t>empezar a </a:t>
            </a:r>
            <a:r>
              <a:rPr lang="es-ES" sz="2000" dirty="0" smtClean="0">
                <a:latin typeface="Marck Script"/>
                <a:cs typeface="Marck Script"/>
              </a:rPr>
              <a:t>hablar. </a:t>
            </a:r>
            <a:endParaRPr lang="es-ES" sz="2000" dirty="0">
              <a:latin typeface="Marck Script"/>
              <a:cs typeface="Marck Script"/>
            </a:endParaRPr>
          </a:p>
        </p:txBody>
      </p:sp>
      <p:sp>
        <p:nvSpPr>
          <p:cNvPr id="4" name="Slide Number Placeholder 3"/>
          <p:cNvSpPr>
            <a:spLocks noGrp="1"/>
          </p:cNvSpPr>
          <p:nvPr>
            <p:ph type="sldNum" sz="quarter" idx="12"/>
          </p:nvPr>
        </p:nvSpPr>
        <p:spPr/>
        <p:txBody>
          <a:bodyPr/>
          <a:lstStyle/>
          <a:p>
            <a:fld id="{E0B8A577-B98F-E349-B5BC-B73037BEBF26}" type="slidenum">
              <a:rPr lang="en-US" sz="2800" smtClean="0">
                <a:solidFill>
                  <a:srgbClr val="000000"/>
                </a:solidFill>
              </a:rPr>
              <a:t>5</a:t>
            </a:fld>
            <a:endParaRPr lang="en-US" sz="2800" dirty="0">
              <a:solidFill>
                <a:srgbClr val="000000"/>
              </a:solidFill>
            </a:endParaRPr>
          </a:p>
        </p:txBody>
      </p:sp>
      <p:sp>
        <p:nvSpPr>
          <p:cNvPr id="6" name="Rectangle 5"/>
          <p:cNvSpPr/>
          <p:nvPr/>
        </p:nvSpPr>
        <p:spPr>
          <a:xfrm>
            <a:off x="0" y="0"/>
            <a:ext cx="751114"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upo 8"/>
          <p:cNvGrpSpPr/>
          <p:nvPr/>
        </p:nvGrpSpPr>
        <p:grpSpPr>
          <a:xfrm>
            <a:off x="1526719" y="2149135"/>
            <a:ext cx="6813809" cy="4300651"/>
            <a:chOff x="1109605" y="1766954"/>
            <a:chExt cx="7514286" cy="4589396"/>
          </a:xfrm>
        </p:grpSpPr>
        <p:pic>
          <p:nvPicPr>
            <p:cNvPr id="5" name="Imagen 4"/>
            <p:cNvPicPr>
              <a:picLocks noChangeAspect="1"/>
            </p:cNvPicPr>
            <p:nvPr/>
          </p:nvPicPr>
          <p:blipFill rotWithShape="1">
            <a:blip r:embed="rId3"/>
            <a:srcRect t="6972"/>
            <a:stretch/>
          </p:blipFill>
          <p:spPr>
            <a:xfrm>
              <a:off x="1109605" y="1766954"/>
              <a:ext cx="7514286" cy="4589396"/>
            </a:xfrm>
            <a:prstGeom prst="rect">
              <a:avLst/>
            </a:prstGeom>
          </p:spPr>
        </p:pic>
        <p:pic>
          <p:nvPicPr>
            <p:cNvPr id="3" name="Imagen 2"/>
            <p:cNvPicPr>
              <a:picLocks noChangeAspect="1"/>
            </p:cNvPicPr>
            <p:nvPr/>
          </p:nvPicPr>
          <p:blipFill>
            <a:blip r:embed="rId4"/>
            <a:stretch>
              <a:fillRect/>
            </a:stretch>
          </p:blipFill>
          <p:spPr>
            <a:xfrm>
              <a:off x="2970610" y="2138455"/>
              <a:ext cx="1428571" cy="342857"/>
            </a:xfrm>
            <a:prstGeom prst="rect">
              <a:avLst/>
            </a:prstGeom>
          </p:spPr>
        </p:pic>
      </p:grpSp>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183330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B8A577-B98F-E349-B5BC-B73037BEBF26}" type="slidenum">
              <a:rPr lang="en-US" sz="2800" smtClean="0">
                <a:solidFill>
                  <a:srgbClr val="000000"/>
                </a:solidFill>
              </a:rPr>
              <a:t>6</a:t>
            </a:fld>
            <a:endParaRPr lang="en-US" sz="2800" dirty="0">
              <a:solidFill>
                <a:srgbClr val="000000"/>
              </a:solidFill>
            </a:endParaRPr>
          </a:p>
        </p:txBody>
      </p:sp>
      <p:sp>
        <p:nvSpPr>
          <p:cNvPr id="6" name="Rectangle 5"/>
          <p:cNvSpPr/>
          <p:nvPr/>
        </p:nvSpPr>
        <p:spPr>
          <a:xfrm>
            <a:off x="0" y="0"/>
            <a:ext cx="783771"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1"/>
          <p:cNvSpPr txBox="1"/>
          <p:nvPr/>
        </p:nvSpPr>
        <p:spPr>
          <a:xfrm>
            <a:off x="987878" y="283788"/>
            <a:ext cx="7772401" cy="2246769"/>
          </a:xfrm>
          <a:prstGeom prst="rect">
            <a:avLst/>
          </a:prstGeom>
          <a:noFill/>
        </p:spPr>
        <p:txBody>
          <a:bodyPr wrap="square" rtlCol="0">
            <a:spAutoFit/>
          </a:bodyPr>
          <a:lstStyle/>
          <a:p>
            <a:r>
              <a:rPr lang="es-ES" sz="2000" dirty="0" smtClean="0">
                <a:latin typeface="Marck Script"/>
                <a:cs typeface="Marck Script"/>
              </a:rPr>
              <a:t>Mi mamá </a:t>
            </a:r>
            <a:r>
              <a:rPr lang="es-ES" sz="2000" dirty="0">
                <a:latin typeface="Marck Script"/>
                <a:cs typeface="Marck Script"/>
              </a:rPr>
              <a:t>me ha contado que a Carlos le va a costar un poco correr tan rápido como yo o saltar tan alto como yo.</a:t>
            </a:r>
          </a:p>
          <a:p>
            <a:r>
              <a:rPr lang="es-ES" sz="2000" dirty="0">
                <a:latin typeface="Marck Script"/>
                <a:cs typeface="Marck Script"/>
              </a:rPr>
              <a:t>Yo ya le he dicho que no pasa nada, que puedo esperarle y no correr tanto para que Carlos pueda ir a mi lado. Y que cuando tenga que coger algo que esté muy alto, yo saltaré por él. </a:t>
            </a:r>
            <a:r>
              <a:rPr lang="es-ES" sz="2000" dirty="0" smtClean="0">
                <a:latin typeface="Marck Script"/>
                <a:cs typeface="Marck Script"/>
              </a:rPr>
              <a:t>¡Para </a:t>
            </a:r>
            <a:r>
              <a:rPr lang="es-ES" sz="2000" dirty="0">
                <a:latin typeface="Marck Script"/>
                <a:cs typeface="Marck Script"/>
              </a:rPr>
              <a:t>eso soy el hermano mayor</a:t>
            </a:r>
            <a:r>
              <a:rPr lang="es-ES" sz="2000" dirty="0" smtClean="0">
                <a:latin typeface="Marck Script"/>
                <a:cs typeface="Marck Script"/>
              </a:rPr>
              <a:t>!</a:t>
            </a:r>
            <a:endParaRPr lang="es-ES" sz="2000" dirty="0">
              <a:latin typeface="Marck Script"/>
              <a:cs typeface="Marck Script"/>
            </a:endParaRPr>
          </a:p>
          <a:p>
            <a:endParaRPr lang="es-ES" sz="2000" dirty="0">
              <a:latin typeface="Marck Script"/>
              <a:cs typeface="Marck Script"/>
            </a:endParaRPr>
          </a:p>
        </p:txBody>
      </p:sp>
      <p:pic>
        <p:nvPicPr>
          <p:cNvPr id="5" name="Imagen 4"/>
          <p:cNvPicPr>
            <a:picLocks noChangeAspect="1"/>
          </p:cNvPicPr>
          <p:nvPr/>
        </p:nvPicPr>
        <p:blipFill>
          <a:blip r:embed="rId3"/>
          <a:stretch>
            <a:fillRect/>
          </a:stretch>
        </p:blipFill>
        <p:spPr>
          <a:xfrm>
            <a:off x="1858343" y="2416769"/>
            <a:ext cx="5774378" cy="4186969"/>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306307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66848" y="6435156"/>
            <a:ext cx="2458354" cy="368208"/>
          </a:xfrm>
        </p:spPr>
        <p:txBody>
          <a:bodyPr/>
          <a:lstStyle/>
          <a:p>
            <a:fld id="{E0B8A577-B98F-E349-B5BC-B73037BEBF26}" type="slidenum">
              <a:rPr lang="en-US" sz="2800" smtClean="0">
                <a:solidFill>
                  <a:schemeClr val="tx1"/>
                </a:solidFill>
              </a:rPr>
              <a:t>7</a:t>
            </a:fld>
            <a:endParaRPr lang="en-US" sz="2800" dirty="0">
              <a:solidFill>
                <a:schemeClr val="tx1"/>
              </a:solidFill>
            </a:endParaRPr>
          </a:p>
        </p:txBody>
      </p:sp>
      <p:sp>
        <p:nvSpPr>
          <p:cNvPr id="6" name="Rectangle 5"/>
          <p:cNvSpPr/>
          <p:nvPr/>
        </p:nvSpPr>
        <p:spPr>
          <a:xfrm>
            <a:off x="0" y="0"/>
            <a:ext cx="783771"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9"/>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TextBox 7"/>
          <p:cNvSpPr txBox="1"/>
          <p:nvPr/>
        </p:nvSpPr>
        <p:spPr>
          <a:xfrm>
            <a:off x="1224644" y="228600"/>
            <a:ext cx="7478486" cy="2554545"/>
          </a:xfrm>
          <a:prstGeom prst="rect">
            <a:avLst/>
          </a:prstGeom>
          <a:noFill/>
        </p:spPr>
        <p:txBody>
          <a:bodyPr wrap="square" rtlCol="0">
            <a:spAutoFit/>
          </a:bodyPr>
          <a:lstStyle/>
          <a:p>
            <a:r>
              <a:rPr lang="es-ES" sz="2000" dirty="0">
                <a:latin typeface="Marck Script"/>
                <a:cs typeface="Marck Script"/>
              </a:rPr>
              <a:t>Mamá </a:t>
            </a:r>
            <a:r>
              <a:rPr lang="es-ES" sz="2000" dirty="0" smtClean="0">
                <a:latin typeface="Marck Script"/>
                <a:cs typeface="Marck Script"/>
              </a:rPr>
              <a:t>dice que los niños que tienen este </a:t>
            </a:r>
            <a:r>
              <a:rPr lang="es-ES" sz="2000" dirty="0" smtClean="0">
                <a:latin typeface="Marck Script"/>
                <a:cs typeface="Marck Script"/>
              </a:rPr>
              <a:t>síndrome </a:t>
            </a:r>
            <a:r>
              <a:rPr lang="es-ES" sz="2000" dirty="0" smtClean="0">
                <a:latin typeface="Marck Script"/>
                <a:cs typeface="Marck Script"/>
              </a:rPr>
              <a:t>tienen el gen de la felicidad, y </a:t>
            </a:r>
            <a:r>
              <a:rPr lang="es-ES" sz="2000" dirty="0">
                <a:latin typeface="Marck Script"/>
                <a:cs typeface="Marck Script"/>
              </a:rPr>
              <a:t>que muy pocos niños </a:t>
            </a:r>
            <a:r>
              <a:rPr lang="es-ES" sz="2000" dirty="0" smtClean="0">
                <a:latin typeface="Marck Script"/>
                <a:cs typeface="Marck Script"/>
              </a:rPr>
              <a:t>tienen el síndrome en </a:t>
            </a:r>
            <a:r>
              <a:rPr lang="es-ES" sz="2000" dirty="0">
                <a:latin typeface="Marck Script"/>
                <a:cs typeface="Marck Script"/>
              </a:rPr>
              <a:t>el mundo. </a:t>
            </a:r>
            <a:r>
              <a:rPr lang="es-ES" sz="2000" dirty="0" smtClean="0">
                <a:latin typeface="Marck Script"/>
                <a:cs typeface="Marck Script"/>
              </a:rPr>
              <a:t>Pero, precisamente </a:t>
            </a:r>
            <a:r>
              <a:rPr lang="es-ES" sz="2000" dirty="0">
                <a:latin typeface="Marck Script"/>
                <a:cs typeface="Marck Script"/>
              </a:rPr>
              <a:t>por </a:t>
            </a:r>
            <a:r>
              <a:rPr lang="es-ES" sz="2000" dirty="0" smtClean="0">
                <a:latin typeface="Marck Script"/>
                <a:cs typeface="Marck Script"/>
              </a:rPr>
              <a:t>eso, Carlos es </a:t>
            </a:r>
            <a:r>
              <a:rPr lang="es-ES" sz="2000" dirty="0">
                <a:latin typeface="Marck Script"/>
                <a:cs typeface="Marck Script"/>
              </a:rPr>
              <a:t>muy </a:t>
            </a:r>
            <a:r>
              <a:rPr lang="es-ES" sz="2000" dirty="0" smtClean="0">
                <a:latin typeface="Marck Script"/>
                <a:cs typeface="Marck Script"/>
              </a:rPr>
              <a:t>especial.</a:t>
            </a:r>
          </a:p>
          <a:p>
            <a:pPr>
              <a:defRPr/>
            </a:pPr>
            <a:r>
              <a:rPr lang="es-ES" sz="2000" dirty="0" smtClean="0">
                <a:latin typeface="Marck Script"/>
                <a:cs typeface="Marck Script"/>
              </a:rPr>
              <a:t>Para mí Carlos ya era muy especial porque es el mejor hermano del mundo y me encanta estar con él. Carlos es un niño súper divertido que se ríe mucho cuando juega conmigo y cuando le hago cosquillas. </a:t>
            </a:r>
            <a:endParaRPr lang="es-ES" sz="2000" dirty="0" smtClean="0">
              <a:latin typeface="Marck Script"/>
              <a:cs typeface="Marck Script"/>
            </a:endParaRPr>
          </a:p>
          <a:p>
            <a:pPr>
              <a:defRPr/>
            </a:pPr>
            <a:r>
              <a:rPr lang="es-ES" sz="2000" dirty="0" smtClean="0">
                <a:latin typeface="Marck Script"/>
                <a:cs typeface="Marck Script"/>
              </a:rPr>
              <a:t>¡</a:t>
            </a:r>
            <a:r>
              <a:rPr lang="es-ES" sz="2000" dirty="0" smtClean="0">
                <a:latin typeface="Marck Script"/>
                <a:cs typeface="Marck Script"/>
              </a:rPr>
              <a:t>Me encanta jugar con él!</a:t>
            </a:r>
            <a:endParaRPr lang="es-ES" sz="2000" dirty="0">
              <a:latin typeface="Marck Script"/>
              <a:cs typeface="Marck Script"/>
            </a:endParaRPr>
          </a:p>
        </p:txBody>
      </p:sp>
      <p:pic>
        <p:nvPicPr>
          <p:cNvPr id="2" name="Imagen 1"/>
          <p:cNvPicPr>
            <a:picLocks noChangeAspect="1"/>
          </p:cNvPicPr>
          <p:nvPr/>
        </p:nvPicPr>
        <p:blipFill>
          <a:blip r:embed="rId3"/>
          <a:stretch>
            <a:fillRect/>
          </a:stretch>
        </p:blipFill>
        <p:spPr>
          <a:xfrm>
            <a:off x="2751364" y="3090186"/>
            <a:ext cx="5435438" cy="3237135"/>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278610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66848" y="6435156"/>
            <a:ext cx="2458354" cy="368208"/>
          </a:xfrm>
        </p:spPr>
        <p:txBody>
          <a:bodyPr/>
          <a:lstStyle/>
          <a:p>
            <a:fld id="{E0B8A577-B98F-E349-B5BC-B73037BEBF26}" type="slidenum">
              <a:rPr lang="en-US" sz="2800" smtClean="0">
                <a:solidFill>
                  <a:schemeClr val="tx1"/>
                </a:solidFill>
              </a:rPr>
              <a:t>8</a:t>
            </a:fld>
            <a:endParaRPr lang="en-US" sz="2800" dirty="0">
              <a:solidFill>
                <a:schemeClr val="tx1"/>
              </a:solidFill>
            </a:endParaRPr>
          </a:p>
        </p:txBody>
      </p:sp>
      <p:sp>
        <p:nvSpPr>
          <p:cNvPr id="6" name="Rectangle 5"/>
          <p:cNvSpPr/>
          <p:nvPr/>
        </p:nvSpPr>
        <p:spPr>
          <a:xfrm>
            <a:off x="0" y="0"/>
            <a:ext cx="808264"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9"/>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TextBox 7"/>
          <p:cNvSpPr txBox="1"/>
          <p:nvPr/>
        </p:nvSpPr>
        <p:spPr>
          <a:xfrm>
            <a:off x="1183821" y="457200"/>
            <a:ext cx="7459859" cy="2554545"/>
          </a:xfrm>
          <a:prstGeom prst="rect">
            <a:avLst/>
          </a:prstGeom>
          <a:noFill/>
        </p:spPr>
        <p:txBody>
          <a:bodyPr wrap="square" rtlCol="0">
            <a:spAutoFit/>
          </a:bodyPr>
          <a:lstStyle/>
          <a:p>
            <a:r>
              <a:rPr lang="es-ES" sz="2000" dirty="0">
                <a:latin typeface="Marck Script"/>
                <a:cs typeface="Marck Script"/>
              </a:rPr>
              <a:t>Suelo jugar con él a que soy un doctor y le pongo un antídoto para hacerle correr súper rápido. Carlos se ríe mucho cuando hago como si le pusiera una inyección. Yo le digo que tiene que hacer que llora, porque yo lloro cuando me ponen las vacunas, pero Carlos no me hace caso y no para de reír porque dice que le hago “cosillas”.</a:t>
            </a:r>
          </a:p>
          <a:p>
            <a:r>
              <a:rPr lang="es-ES" sz="2000" dirty="0">
                <a:latin typeface="Marck Script"/>
                <a:cs typeface="Marck Script"/>
              </a:rPr>
              <a:t>Entonces es cuando me entra la risa a mí, porque Carlos no habla muy bien y lo que quiere decir es “cosquillas”.</a:t>
            </a:r>
          </a:p>
        </p:txBody>
      </p:sp>
      <p:pic>
        <p:nvPicPr>
          <p:cNvPr id="2" name="Imagen 1"/>
          <p:cNvPicPr>
            <a:picLocks noChangeAspect="1"/>
          </p:cNvPicPr>
          <p:nvPr/>
        </p:nvPicPr>
        <p:blipFill>
          <a:blip r:embed="rId3"/>
          <a:stretch>
            <a:fillRect/>
          </a:stretch>
        </p:blipFill>
        <p:spPr>
          <a:xfrm>
            <a:off x="1675374" y="3286104"/>
            <a:ext cx="6968306" cy="3090203"/>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146466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66848" y="6435156"/>
            <a:ext cx="2458354" cy="368208"/>
          </a:xfrm>
        </p:spPr>
        <p:txBody>
          <a:bodyPr/>
          <a:lstStyle/>
          <a:p>
            <a:fld id="{E0B8A577-B98F-E349-B5BC-B73037BEBF26}" type="slidenum">
              <a:rPr lang="en-US" sz="2800" smtClean="0">
                <a:solidFill>
                  <a:schemeClr val="tx1"/>
                </a:solidFill>
              </a:rPr>
              <a:t>9</a:t>
            </a:fld>
            <a:endParaRPr lang="en-US" sz="2800" dirty="0">
              <a:solidFill>
                <a:schemeClr val="tx1"/>
              </a:solidFill>
            </a:endParaRPr>
          </a:p>
        </p:txBody>
      </p:sp>
      <p:sp>
        <p:nvSpPr>
          <p:cNvPr id="6" name="Rectangle 5"/>
          <p:cNvSpPr/>
          <p:nvPr/>
        </p:nvSpPr>
        <p:spPr>
          <a:xfrm>
            <a:off x="0" y="0"/>
            <a:ext cx="693964"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9"/>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TextBox 7"/>
          <p:cNvSpPr txBox="1"/>
          <p:nvPr/>
        </p:nvSpPr>
        <p:spPr>
          <a:xfrm>
            <a:off x="1102179" y="315148"/>
            <a:ext cx="7576456" cy="3477875"/>
          </a:xfrm>
          <a:prstGeom prst="rect">
            <a:avLst/>
          </a:prstGeom>
          <a:noFill/>
        </p:spPr>
        <p:txBody>
          <a:bodyPr wrap="square" rtlCol="0">
            <a:spAutoFit/>
          </a:bodyPr>
          <a:lstStyle/>
          <a:p>
            <a:r>
              <a:rPr lang="es-ES" sz="2000" dirty="0">
                <a:latin typeface="Marck Script"/>
                <a:cs typeface="Marck Script"/>
              </a:rPr>
              <a:t>Mi papá me ha contado que hace poco han conocido a unas familias con niños que tienen el mismo síndrome de las dos palabras raras que tiene mi hermano. Yo estoy deseando conocerles porque seguro que son tan divertidos y alegres como Carlos.</a:t>
            </a:r>
          </a:p>
          <a:p>
            <a:r>
              <a:rPr lang="es-ES" sz="2000" dirty="0">
                <a:latin typeface="Marck Script"/>
                <a:cs typeface="Marck Script"/>
              </a:rPr>
              <a:t>Papá dice que juntos van a hacer una Asociación para ayudar a los niños y que intentarán que se investigue sobre este síndrome. </a:t>
            </a:r>
            <a:r>
              <a:rPr lang="es-ES" sz="2000" dirty="0" smtClean="0">
                <a:latin typeface="Marck Script"/>
                <a:cs typeface="Marck Script"/>
              </a:rPr>
              <a:t>¡</a:t>
            </a:r>
            <a:r>
              <a:rPr lang="es-ES" sz="2000" dirty="0">
                <a:latin typeface="Marck Script"/>
                <a:cs typeface="Marck Script"/>
              </a:rPr>
              <a:t>Ojalá puedan ayudar a muchos niños como mi hermano</a:t>
            </a:r>
            <a:r>
              <a:rPr lang="es-ES" sz="2000" dirty="0" smtClean="0">
                <a:latin typeface="Marck Script"/>
                <a:cs typeface="Marck Script"/>
              </a:rPr>
              <a:t>!</a:t>
            </a:r>
            <a:endParaRPr lang="es-ES" sz="2000" dirty="0" smtClean="0">
              <a:latin typeface="Marck Script"/>
              <a:cs typeface="Marck Script"/>
            </a:endParaRPr>
          </a:p>
          <a:p>
            <a:r>
              <a:rPr lang="es-ES" sz="2000" dirty="0" smtClean="0">
                <a:latin typeface="Marck Script"/>
                <a:cs typeface="Marck Script"/>
              </a:rPr>
              <a:t>De </a:t>
            </a:r>
            <a:r>
              <a:rPr lang="es-ES" sz="2000" dirty="0">
                <a:latin typeface="Marck Script"/>
                <a:cs typeface="Marck Script"/>
              </a:rPr>
              <a:t>mayor, yo también quiero investigar, mirar por un microscopio y descubrir un remedio para ayudar a Carlos. </a:t>
            </a:r>
            <a:endParaRPr lang="es-ES" sz="2000" dirty="0">
              <a:latin typeface="Avenir Medium"/>
            </a:endParaRPr>
          </a:p>
          <a:p>
            <a:endParaRPr lang="en-US" sz="2000" dirty="0"/>
          </a:p>
        </p:txBody>
      </p:sp>
      <p:pic>
        <p:nvPicPr>
          <p:cNvPr id="3" name="Imagen 2"/>
          <p:cNvPicPr>
            <a:picLocks noChangeAspect="1"/>
          </p:cNvPicPr>
          <p:nvPr/>
        </p:nvPicPr>
        <p:blipFill>
          <a:blip r:embed="rId3"/>
          <a:stretch>
            <a:fillRect/>
          </a:stretch>
        </p:blipFill>
        <p:spPr>
          <a:xfrm>
            <a:off x="2041072" y="3584121"/>
            <a:ext cx="5078186" cy="3069771"/>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3808983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66848" y="6435156"/>
            <a:ext cx="2458354" cy="368208"/>
          </a:xfrm>
        </p:spPr>
        <p:txBody>
          <a:bodyPr/>
          <a:lstStyle/>
          <a:p>
            <a:fld id="{E0B8A577-B98F-E349-B5BC-B73037BEBF26}" type="slidenum">
              <a:rPr lang="en-US" sz="2800" smtClean="0">
                <a:solidFill>
                  <a:schemeClr val="tx1"/>
                </a:solidFill>
              </a:rPr>
              <a:t>10</a:t>
            </a:fld>
            <a:endParaRPr lang="en-US" sz="2800" dirty="0">
              <a:solidFill>
                <a:schemeClr val="tx1"/>
              </a:solidFill>
            </a:endParaRPr>
          </a:p>
        </p:txBody>
      </p:sp>
      <p:sp>
        <p:nvSpPr>
          <p:cNvPr id="6" name="Rectangle 5"/>
          <p:cNvSpPr/>
          <p:nvPr/>
        </p:nvSpPr>
        <p:spPr>
          <a:xfrm>
            <a:off x="0" y="0"/>
            <a:ext cx="783771" cy="6858000"/>
          </a:xfrm>
          <a:prstGeom prst="rect">
            <a:avLst/>
          </a:prstGeom>
          <a:solidFill>
            <a:srgbClr val="06B2AA"/>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3" name="Rectangle 9"/>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anose="020B0604020202020204" pitchFamily="34" charset="0"/>
              </a:rPr>
              <a:t/>
            </a:r>
            <a:br>
              <a:rPr kumimoji="0" lang="es-ES" sz="1800" b="0" i="0" u="none" strike="noStrike" cap="none" normalizeH="0" baseline="0" smtClean="0">
                <a:ln>
                  <a:noFill/>
                </a:ln>
                <a:solidFill>
                  <a:schemeClr val="tx1"/>
                </a:solidFill>
                <a:effectLst/>
                <a:latin typeface="Arial" panose="020B060402020202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0" y="53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8" name="TextBox 7"/>
          <p:cNvSpPr txBox="1"/>
          <p:nvPr/>
        </p:nvSpPr>
        <p:spPr>
          <a:xfrm>
            <a:off x="1159329" y="143306"/>
            <a:ext cx="7886972" cy="1938992"/>
          </a:xfrm>
          <a:prstGeom prst="rect">
            <a:avLst/>
          </a:prstGeom>
          <a:noFill/>
        </p:spPr>
        <p:txBody>
          <a:bodyPr wrap="square" rtlCol="0">
            <a:spAutoFit/>
          </a:bodyPr>
          <a:lstStyle/>
          <a:p>
            <a:r>
              <a:rPr lang="es-ES" sz="2000" dirty="0" smtClean="0">
                <a:latin typeface="Marck Script"/>
                <a:cs typeface="Marck Script"/>
              </a:rPr>
              <a:t>Antes </a:t>
            </a:r>
            <a:r>
              <a:rPr lang="es-ES" sz="2000" dirty="0">
                <a:latin typeface="Marck Script"/>
                <a:cs typeface="Marck Script"/>
              </a:rPr>
              <a:t>yo quería ser futbolista, pero ahora ya no. </a:t>
            </a:r>
            <a:r>
              <a:rPr lang="es-ES" sz="2000" dirty="0" smtClean="0">
                <a:latin typeface="Marck Script"/>
                <a:cs typeface="Marck Script"/>
              </a:rPr>
              <a:t>¡Ahora </a:t>
            </a:r>
            <a:r>
              <a:rPr lang="es-ES" sz="2000" dirty="0">
                <a:latin typeface="Marck Script"/>
                <a:cs typeface="Marck Script"/>
              </a:rPr>
              <a:t>de mayor quiero ser investigador</a:t>
            </a:r>
            <a:r>
              <a:rPr lang="es-ES" sz="2000" dirty="0" smtClean="0">
                <a:latin typeface="Marck Script"/>
                <a:cs typeface="Marck Script"/>
              </a:rPr>
              <a:t>! </a:t>
            </a:r>
            <a:r>
              <a:rPr lang="es-ES" sz="2000" dirty="0">
                <a:latin typeface="Marck Script"/>
                <a:cs typeface="Marck Script"/>
              </a:rPr>
              <a:t>Mamá se ríe cuando lo digo y le dice a papá que voy a ser investigador </a:t>
            </a:r>
            <a:r>
              <a:rPr lang="es-ES" sz="2000" dirty="0" smtClean="0">
                <a:latin typeface="Marck Script"/>
                <a:cs typeface="Marck Script"/>
              </a:rPr>
              <a:t>privado, porque siempre me hago muchas preguntas. </a:t>
            </a:r>
            <a:endParaRPr lang="es-ES" sz="2000" dirty="0">
              <a:latin typeface="Marck Script"/>
              <a:cs typeface="Marck Script"/>
            </a:endParaRPr>
          </a:p>
          <a:p>
            <a:r>
              <a:rPr lang="es-ES" sz="2000" dirty="0">
                <a:latin typeface="Marck Script"/>
                <a:cs typeface="Marck Script"/>
              </a:rPr>
              <a:t>Yo no entiendo muy bien qué les hace tanta gracia, </a:t>
            </a:r>
            <a:r>
              <a:rPr lang="es-ES" sz="2000" dirty="0" smtClean="0">
                <a:latin typeface="Marck Script"/>
                <a:cs typeface="Marck Script"/>
              </a:rPr>
              <a:t>a mí me suena a algo como detective. </a:t>
            </a:r>
          </a:p>
        </p:txBody>
      </p:sp>
      <p:pic>
        <p:nvPicPr>
          <p:cNvPr id="3" name="Imagen 2"/>
          <p:cNvPicPr>
            <a:picLocks noChangeAspect="1"/>
          </p:cNvPicPr>
          <p:nvPr/>
        </p:nvPicPr>
        <p:blipFill>
          <a:blip r:embed="rId3"/>
          <a:stretch>
            <a:fillRect/>
          </a:stretch>
        </p:blipFill>
        <p:spPr>
          <a:xfrm>
            <a:off x="1454379" y="2506119"/>
            <a:ext cx="4146321" cy="3212119"/>
          </a:xfrm>
          <a:prstGeom prst="rect">
            <a:avLst/>
          </a:prstGeom>
        </p:spPr>
      </p:pic>
      <p:sp>
        <p:nvSpPr>
          <p:cNvPr id="2" name="TextBox 1"/>
          <p:cNvSpPr txBox="1"/>
          <p:nvPr/>
        </p:nvSpPr>
        <p:spPr>
          <a:xfrm>
            <a:off x="5761643" y="1749491"/>
            <a:ext cx="2957814" cy="5324535"/>
          </a:xfrm>
          <a:prstGeom prst="rect">
            <a:avLst/>
          </a:prstGeom>
          <a:noFill/>
        </p:spPr>
        <p:txBody>
          <a:bodyPr wrap="square" rtlCol="0">
            <a:spAutoFit/>
          </a:bodyPr>
          <a:lstStyle/>
          <a:p>
            <a:endParaRPr lang="es-ES" sz="2000" dirty="0">
              <a:latin typeface="Marck Script"/>
              <a:cs typeface="Marck Script"/>
            </a:endParaRPr>
          </a:p>
          <a:p>
            <a:r>
              <a:rPr lang="es-ES" sz="2000" dirty="0">
                <a:latin typeface="Marck Script"/>
                <a:cs typeface="Marck Script"/>
              </a:rPr>
              <a:t>Pero no es eso, yo lo que quiero es investigar, mirar por un microscopio y descubrir cosas que no se pueden ver a simple vista. </a:t>
            </a:r>
          </a:p>
          <a:p>
            <a:r>
              <a:rPr lang="es-ES" sz="2000" dirty="0">
                <a:latin typeface="Marck Script"/>
                <a:cs typeface="Marck Script"/>
              </a:rPr>
              <a:t>En el cole nos lo han contado y hemos mirado a través de uno y ¡es muy divertido!</a:t>
            </a:r>
          </a:p>
          <a:p>
            <a:r>
              <a:rPr lang="es-ES" sz="2000" dirty="0">
                <a:latin typeface="Marck Script"/>
                <a:cs typeface="Marck Script"/>
              </a:rPr>
              <a:t>Yo de mayor voy a ser investigador y ayudaré a niños como Carlos. </a:t>
            </a:r>
            <a:endParaRPr lang="es-ES" sz="2000" dirty="0" smtClean="0">
              <a:latin typeface="Marck Script"/>
              <a:cs typeface="Marck Script"/>
            </a:endParaRPr>
          </a:p>
          <a:p>
            <a:r>
              <a:rPr lang="es-ES" sz="2000" dirty="0" smtClean="0">
                <a:latin typeface="Marck Script"/>
                <a:cs typeface="Marck Script"/>
              </a:rPr>
              <a:t>¡</a:t>
            </a:r>
            <a:r>
              <a:rPr lang="es-ES" sz="2000" dirty="0">
                <a:latin typeface="Marck Script"/>
                <a:cs typeface="Marck Script"/>
              </a:rPr>
              <a:t>Lo tengo decidido</a:t>
            </a:r>
            <a:r>
              <a:rPr lang="es-ES" sz="2000" dirty="0" smtClean="0">
                <a:latin typeface="Marck Script"/>
                <a:cs typeface="Marck Script"/>
              </a:rPr>
              <a:t>!</a:t>
            </a:r>
            <a:endParaRPr lang="es-ES" sz="2000" dirty="0">
              <a:latin typeface="Marck Script"/>
              <a:cs typeface="Marck Script"/>
            </a:endParaRPr>
          </a:p>
          <a:p>
            <a:endParaRPr lang="es-ES" sz="2000" dirty="0">
              <a:latin typeface="Marck Script"/>
              <a:cs typeface="Marck Script"/>
            </a:endParaRPr>
          </a:p>
          <a:p>
            <a:endParaRPr lang="en-US" sz="2000" dirty="0"/>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3124" y="5064396"/>
            <a:ext cx="2345526" cy="501457"/>
          </a:xfrm>
          <a:prstGeom prst="rect">
            <a:avLst/>
          </a:prstGeom>
        </p:spPr>
      </p:pic>
    </p:spTree>
    <p:extLst>
      <p:ext uri="{BB962C8B-B14F-4D97-AF65-F5344CB8AC3E}">
        <p14:creationId xmlns:p14="http://schemas.microsoft.com/office/powerpoint/2010/main" val="1009466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1915</TotalTime>
  <Words>788</Words>
  <Application>Microsoft Office PowerPoint</Application>
  <PresentationFormat>Presentación en pantalla (4:3)</PresentationFormat>
  <Paragraphs>81</Paragraphs>
  <Slides>11</Slides>
  <Notes>7</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Yo de mayor quiero ser investigador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HSJD-BCN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pequeña Jana y la flor mágica</dc:title>
  <dc:creator>Begonya Nafria Escalera</dc:creator>
  <cp:lastModifiedBy>Francesco Schiraldi</cp:lastModifiedBy>
  <cp:revision>168</cp:revision>
  <dcterms:created xsi:type="dcterms:W3CDTF">2016-04-20T16:39:43Z</dcterms:created>
  <dcterms:modified xsi:type="dcterms:W3CDTF">2020-01-30T09:53:55Z</dcterms:modified>
</cp:coreProperties>
</file>